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7" r:id="rId1"/>
  </p:sldMasterIdLst>
  <p:notesMasterIdLst>
    <p:notesMasterId r:id="rId30"/>
  </p:notesMasterIdLst>
  <p:sldIdLst>
    <p:sldId id="256" r:id="rId2"/>
    <p:sldId id="306" r:id="rId3"/>
    <p:sldId id="307" r:id="rId4"/>
    <p:sldId id="314" r:id="rId5"/>
    <p:sldId id="318" r:id="rId6"/>
    <p:sldId id="294" r:id="rId7"/>
    <p:sldId id="319" r:id="rId8"/>
    <p:sldId id="312" r:id="rId9"/>
    <p:sldId id="320" r:id="rId10"/>
    <p:sldId id="305" r:id="rId11"/>
    <p:sldId id="321" r:id="rId12"/>
    <p:sldId id="326" r:id="rId13"/>
    <p:sldId id="295" r:id="rId14"/>
    <p:sldId id="296" r:id="rId15"/>
    <p:sldId id="258" r:id="rId16"/>
    <p:sldId id="300" r:id="rId17"/>
    <p:sldId id="301" r:id="rId18"/>
    <p:sldId id="293" r:id="rId19"/>
    <p:sldId id="285" r:id="rId20"/>
    <p:sldId id="286" r:id="rId21"/>
    <p:sldId id="287" r:id="rId22"/>
    <p:sldId id="302" r:id="rId23"/>
    <p:sldId id="303" r:id="rId24"/>
    <p:sldId id="268" r:id="rId25"/>
    <p:sldId id="262" r:id="rId26"/>
    <p:sldId id="263" r:id="rId27"/>
    <p:sldId id="264" r:id="rId28"/>
    <p:sldId id="325" r:id="rId2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379D5DF-0BA5-442A-808B-347B9FD8FCCD}">
  <a:tblStyle styleId="{0379D5DF-0BA5-442A-808B-347B9FD8FCC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9C7853C-536D-4A76-A0AE-DD22124D55A5}" styleName="สไตล์ธีม 1 - เน้น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6" d="100"/>
          <a:sy n="86" d="100"/>
        </p:scale>
        <p:origin x="-906" y="-16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B31054-8576-4E21-BC53-BE172B962246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th-TH"/>
        </a:p>
      </dgm:t>
    </dgm:pt>
    <dgm:pt modelId="{9577FC62-B6C5-4BD1-8DF2-40BBB7AF9F16}">
      <dgm:prSet phldrT="[ข้อความ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th-TH" sz="1700" b="1" dirty="0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ผู้ป่วยได้รับการซักประวัติ ประเมินอาการ การบันทึกข้อมูลเอกสารที่เกี่ยวข้อง</a:t>
          </a:r>
        </a:p>
      </dgm:t>
    </dgm:pt>
    <dgm:pt modelId="{05B13E91-FCF9-4AF6-A099-865035C3B514}" type="parTrans" cxnId="{4AE9ADDE-5048-4849-A181-1234E1C608A3}">
      <dgm:prSet/>
      <dgm:spPr/>
      <dgm:t>
        <a:bodyPr/>
        <a:lstStyle/>
        <a:p>
          <a:endParaRPr lang="th-TH" b="1"/>
        </a:p>
      </dgm:t>
    </dgm:pt>
    <dgm:pt modelId="{BDD32137-A91F-431D-A7F1-8C5B11D8E257}" type="sibTrans" cxnId="{4AE9ADDE-5048-4849-A181-1234E1C608A3}">
      <dgm:prSet/>
      <dgm:spPr/>
      <dgm:t>
        <a:bodyPr/>
        <a:lstStyle/>
        <a:p>
          <a:endParaRPr lang="th-TH" b="1"/>
        </a:p>
      </dgm:t>
    </dgm:pt>
    <dgm:pt modelId="{49A389C4-283B-4A19-9F13-6637F98CF96F}">
      <dgm:prSet phldrT="[ข้อความ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th-TH" sz="1500" b="1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ผู้ป่วยรับการตรวจ</a:t>
          </a:r>
          <a:r>
            <a:rPr lang="en-US" sz="1500" b="1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 Spirometry </a:t>
          </a:r>
          <a:r>
            <a:rPr lang="th-TH" sz="1500" b="1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(สาธิตและฝึกการตรวจ การวิเคราะห์ผลตรวจ</a:t>
          </a:r>
          <a:r>
            <a:rPr lang="en-US" sz="1500" b="1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 Spirometry</a:t>
          </a:r>
          <a:r>
            <a:rPr lang="th-TH" sz="1500" b="1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)</a:t>
          </a:r>
          <a:endParaRPr lang="en-US" sz="1500" b="1" dirty="0" smtClean="0">
            <a:latin typeface="Angsana New" pitchFamily="18" charset="-34"/>
            <a:cs typeface="Angsana New" pitchFamily="18" charset="-34"/>
          </a:endParaRPr>
        </a:p>
      </dgm:t>
    </dgm:pt>
    <dgm:pt modelId="{A7A81859-AB98-4846-A1E7-E375AFC593D6}" type="parTrans" cxnId="{85B4959C-E4E2-477A-B022-EC9B712FF474}">
      <dgm:prSet/>
      <dgm:spPr/>
      <dgm:t>
        <a:bodyPr/>
        <a:lstStyle/>
        <a:p>
          <a:endParaRPr lang="th-TH" b="1"/>
        </a:p>
      </dgm:t>
    </dgm:pt>
    <dgm:pt modelId="{149103BD-54AB-4DDD-B639-2A8920346BD2}" type="sibTrans" cxnId="{85B4959C-E4E2-477A-B022-EC9B712FF474}">
      <dgm:prSet/>
      <dgm:spPr/>
      <dgm:t>
        <a:bodyPr/>
        <a:lstStyle/>
        <a:p>
          <a:endParaRPr lang="th-TH" b="1"/>
        </a:p>
      </dgm:t>
    </dgm:pt>
    <dgm:pt modelId="{43AEE8A4-F1D0-4692-B748-E33914320ADA}">
      <dgm:prSet phldrT="[ข้อความ]" custT="1"/>
      <dgm:spPr/>
      <dgm:t>
        <a:bodyPr/>
        <a:lstStyle/>
        <a:p>
          <a:r>
            <a:rPr lang="th-TH" sz="1800" b="1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ผู้ป่วยรับการประเมินสมรรถภาพปอด 6</a:t>
          </a:r>
          <a:r>
            <a:rPr lang="en-US" sz="1800" b="1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MWT </a:t>
          </a:r>
          <a:r>
            <a:rPr lang="th-TH" sz="1800" b="1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การฟื้นฟูสมรรถภาพปอด</a:t>
          </a:r>
          <a:endParaRPr lang="th-TH" sz="1800" b="1" dirty="0"/>
        </a:p>
      </dgm:t>
    </dgm:pt>
    <dgm:pt modelId="{FD7451B0-0077-4DE2-A930-F55BFFECA020}" type="parTrans" cxnId="{937A6750-898A-4E1A-A5A9-B842E045FF7E}">
      <dgm:prSet/>
      <dgm:spPr/>
      <dgm:t>
        <a:bodyPr/>
        <a:lstStyle/>
        <a:p>
          <a:endParaRPr lang="th-TH" b="1"/>
        </a:p>
      </dgm:t>
    </dgm:pt>
    <dgm:pt modelId="{0047E33D-E73D-489A-AABD-1BF7405CC95A}" type="sibTrans" cxnId="{937A6750-898A-4E1A-A5A9-B842E045FF7E}">
      <dgm:prSet/>
      <dgm:spPr/>
      <dgm:t>
        <a:bodyPr/>
        <a:lstStyle/>
        <a:p>
          <a:endParaRPr lang="th-TH" b="1"/>
        </a:p>
      </dgm:t>
    </dgm:pt>
    <dgm:pt modelId="{83C8E433-53E6-4B1E-B73D-A79013FD5992}">
      <dgm:prSet phldrT="[ข้อความ]" custT="1"/>
      <dgm:spPr/>
      <dgm:t>
        <a:bodyPr/>
        <a:lstStyle/>
        <a:p>
          <a:r>
            <a:rPr lang="th-TH" sz="2000" b="1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ผู้ป่วยรับการประเมินเทคนิคการใช้ยาสูดพ่นยา</a:t>
          </a:r>
          <a:endParaRPr lang="th-TH" sz="2000" b="1" dirty="0"/>
        </a:p>
      </dgm:t>
    </dgm:pt>
    <dgm:pt modelId="{5F236087-38BB-4873-9DDE-118264C06A92}" type="parTrans" cxnId="{D4DFB0EC-45B1-4863-99E3-844B7A3CED95}">
      <dgm:prSet/>
      <dgm:spPr/>
      <dgm:t>
        <a:bodyPr/>
        <a:lstStyle/>
        <a:p>
          <a:endParaRPr lang="th-TH" b="1"/>
        </a:p>
      </dgm:t>
    </dgm:pt>
    <dgm:pt modelId="{59737A16-BF22-447A-A52A-27301E408CBC}" type="sibTrans" cxnId="{D4DFB0EC-45B1-4863-99E3-844B7A3CED95}">
      <dgm:prSet/>
      <dgm:spPr/>
      <dgm:t>
        <a:bodyPr/>
        <a:lstStyle/>
        <a:p>
          <a:endParaRPr lang="th-TH" b="1"/>
        </a:p>
      </dgm:t>
    </dgm:pt>
    <dgm:pt modelId="{AE10DACC-B622-4ED3-8FBB-CE85E2880594}">
      <dgm:prSet phldrT="[ข้อความ]" custT="1"/>
      <dgm:spPr/>
      <dgm:t>
        <a:bodyPr/>
        <a:lstStyle/>
        <a:p>
          <a:r>
            <a:rPr lang="th-TH" sz="2000" b="1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ผู้ป่วยรับการประเมินภาวะโภชนาการและแนะการบริโภคอาหาร</a:t>
          </a:r>
          <a:endParaRPr lang="th-TH" sz="2000" b="1" dirty="0"/>
        </a:p>
      </dgm:t>
    </dgm:pt>
    <dgm:pt modelId="{E35660CC-537B-4C12-830F-84EFEA9A9C2A}" type="parTrans" cxnId="{8412CE19-E465-4458-8D22-56953E779381}">
      <dgm:prSet/>
      <dgm:spPr/>
      <dgm:t>
        <a:bodyPr/>
        <a:lstStyle/>
        <a:p>
          <a:endParaRPr lang="th-TH" b="1"/>
        </a:p>
      </dgm:t>
    </dgm:pt>
    <dgm:pt modelId="{D10598B1-075E-4980-9D6C-38F29EE785ED}" type="sibTrans" cxnId="{8412CE19-E465-4458-8D22-56953E779381}">
      <dgm:prSet/>
      <dgm:spPr/>
      <dgm:t>
        <a:bodyPr/>
        <a:lstStyle/>
        <a:p>
          <a:endParaRPr lang="th-TH" b="1"/>
        </a:p>
      </dgm:t>
    </dgm:pt>
    <dgm:pt modelId="{46BD805D-55AD-498E-86BF-E9FE233CD539}">
      <dgm:prSet phldrT="[ข้อความ]" custT="1"/>
      <dgm:spPr/>
      <dgm:t>
        <a:bodyPr/>
        <a:lstStyle/>
        <a:p>
          <a:r>
            <a:rPr lang="th-TH" sz="2000" b="1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ผู้ป่วยที่สูบบุหรี่ได้รับคำแนะนำเทคนิควิธีการเลิกบุหรี่</a:t>
          </a:r>
          <a:endParaRPr lang="th-TH" sz="2000" b="1" dirty="0"/>
        </a:p>
      </dgm:t>
    </dgm:pt>
    <dgm:pt modelId="{542F3ABC-F249-4144-AF1A-2F5B90C0C49A}" type="parTrans" cxnId="{42955678-084D-4EDA-887B-D42A89CD16D0}">
      <dgm:prSet/>
      <dgm:spPr/>
      <dgm:t>
        <a:bodyPr/>
        <a:lstStyle/>
        <a:p>
          <a:endParaRPr lang="th-TH" b="1"/>
        </a:p>
      </dgm:t>
    </dgm:pt>
    <dgm:pt modelId="{129A41A1-1337-4787-9584-240A03260CF7}" type="sibTrans" cxnId="{42955678-084D-4EDA-887B-D42A89CD16D0}">
      <dgm:prSet/>
      <dgm:spPr/>
      <dgm:t>
        <a:bodyPr/>
        <a:lstStyle/>
        <a:p>
          <a:endParaRPr lang="th-TH" b="1"/>
        </a:p>
      </dgm:t>
    </dgm:pt>
    <dgm:pt modelId="{738C3DFC-B013-4196-89E9-2B5825DCB50E}" type="pres">
      <dgm:prSet presAssocID="{6FB31054-8576-4E21-BC53-BE172B96224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28F1FDDB-0F8F-4445-9FCC-89ED33D05BB1}" type="pres">
      <dgm:prSet presAssocID="{9577FC62-B6C5-4BD1-8DF2-40BBB7AF9F16}" presName="parentLin" presStyleCnt="0"/>
      <dgm:spPr/>
    </dgm:pt>
    <dgm:pt modelId="{A09D4EF0-014C-4C00-B5CC-55781CAEA741}" type="pres">
      <dgm:prSet presAssocID="{9577FC62-B6C5-4BD1-8DF2-40BBB7AF9F16}" presName="parentLeftMargin" presStyleLbl="node1" presStyleIdx="0" presStyleCnt="6"/>
      <dgm:spPr/>
      <dgm:t>
        <a:bodyPr/>
        <a:lstStyle/>
        <a:p>
          <a:endParaRPr lang="th-TH"/>
        </a:p>
      </dgm:t>
    </dgm:pt>
    <dgm:pt modelId="{45C4B9A7-9375-415D-A6B1-C102A0DF3415}" type="pres">
      <dgm:prSet presAssocID="{9577FC62-B6C5-4BD1-8DF2-40BBB7AF9F16}" presName="parentText" presStyleLbl="node1" presStyleIdx="0" presStyleCnt="6" custLinFactNeighborX="-5501" custLinFactNeighborY="-23330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0DC7878-E1BF-47E3-8383-069B033D003B}" type="pres">
      <dgm:prSet presAssocID="{9577FC62-B6C5-4BD1-8DF2-40BBB7AF9F16}" presName="negativeSpace" presStyleCnt="0"/>
      <dgm:spPr/>
    </dgm:pt>
    <dgm:pt modelId="{B44C8205-0CE5-4935-89B5-2178707437C1}" type="pres">
      <dgm:prSet presAssocID="{9577FC62-B6C5-4BD1-8DF2-40BBB7AF9F16}" presName="childText" presStyleLbl="conFgAcc1" presStyleIdx="0" presStyleCnt="6">
        <dgm:presLayoutVars>
          <dgm:bulletEnabled val="1"/>
        </dgm:presLayoutVars>
      </dgm:prSet>
      <dgm:spPr>
        <a:solidFill>
          <a:schemeClr val="bg2">
            <a:lumMod val="20000"/>
            <a:lumOff val="80000"/>
            <a:alpha val="90000"/>
          </a:schemeClr>
        </a:solidFill>
      </dgm:spPr>
    </dgm:pt>
    <dgm:pt modelId="{5EDCD37C-8795-473A-829E-771D6472C53C}" type="pres">
      <dgm:prSet presAssocID="{BDD32137-A91F-431D-A7F1-8C5B11D8E257}" presName="spaceBetweenRectangles" presStyleCnt="0"/>
      <dgm:spPr/>
    </dgm:pt>
    <dgm:pt modelId="{8070A4A7-6F09-4E2B-865C-933641637708}" type="pres">
      <dgm:prSet presAssocID="{49A389C4-283B-4A19-9F13-6637F98CF96F}" presName="parentLin" presStyleCnt="0"/>
      <dgm:spPr/>
    </dgm:pt>
    <dgm:pt modelId="{33C96A9E-6404-4F66-9310-D9D582E00C7A}" type="pres">
      <dgm:prSet presAssocID="{49A389C4-283B-4A19-9F13-6637F98CF96F}" presName="parentLeftMargin" presStyleLbl="node1" presStyleIdx="0" presStyleCnt="6"/>
      <dgm:spPr/>
      <dgm:t>
        <a:bodyPr/>
        <a:lstStyle/>
        <a:p>
          <a:endParaRPr lang="th-TH"/>
        </a:p>
      </dgm:t>
    </dgm:pt>
    <dgm:pt modelId="{E80D9DB0-24AD-4A7A-AB11-7588ACACC59F}" type="pres">
      <dgm:prSet presAssocID="{49A389C4-283B-4A19-9F13-6637F98CF96F}" presName="parentText" presStyleLbl="node1" presStyleIdx="1" presStyleCnt="6" custLinFactNeighborY="-536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4DBA2C6-C4F0-4D9C-A140-F2599E7786C5}" type="pres">
      <dgm:prSet presAssocID="{49A389C4-283B-4A19-9F13-6637F98CF96F}" presName="negativeSpace" presStyleCnt="0"/>
      <dgm:spPr/>
    </dgm:pt>
    <dgm:pt modelId="{3385ABD1-6740-485B-8F6D-D16085F51212}" type="pres">
      <dgm:prSet presAssocID="{49A389C4-283B-4A19-9F13-6637F98CF96F}" presName="childText" presStyleLbl="conFgAcc1" presStyleIdx="1" presStyleCnt="6">
        <dgm:presLayoutVars>
          <dgm:bulletEnabled val="1"/>
        </dgm:presLayoutVars>
      </dgm:prSet>
      <dgm:spPr>
        <a:solidFill>
          <a:schemeClr val="bg2">
            <a:lumMod val="20000"/>
            <a:lumOff val="80000"/>
            <a:alpha val="90000"/>
          </a:schemeClr>
        </a:solidFill>
      </dgm:spPr>
    </dgm:pt>
    <dgm:pt modelId="{7F0D283C-FE59-4567-A786-EAF8CA84ED79}" type="pres">
      <dgm:prSet presAssocID="{149103BD-54AB-4DDD-B639-2A8920346BD2}" presName="spaceBetweenRectangles" presStyleCnt="0"/>
      <dgm:spPr/>
    </dgm:pt>
    <dgm:pt modelId="{9D69CB60-5DAD-4BCD-A54A-B7DD7766CC80}" type="pres">
      <dgm:prSet presAssocID="{43AEE8A4-F1D0-4692-B748-E33914320ADA}" presName="parentLin" presStyleCnt="0"/>
      <dgm:spPr/>
    </dgm:pt>
    <dgm:pt modelId="{641B2F8B-4D3A-4F11-91FD-AF124C8B80E5}" type="pres">
      <dgm:prSet presAssocID="{43AEE8A4-F1D0-4692-B748-E33914320ADA}" presName="parentLeftMargin" presStyleLbl="node1" presStyleIdx="1" presStyleCnt="6"/>
      <dgm:spPr/>
      <dgm:t>
        <a:bodyPr/>
        <a:lstStyle/>
        <a:p>
          <a:endParaRPr lang="th-TH"/>
        </a:p>
      </dgm:t>
    </dgm:pt>
    <dgm:pt modelId="{CECAA9BD-4020-4B4C-B3E2-F8E2FD02392D}" type="pres">
      <dgm:prSet presAssocID="{43AEE8A4-F1D0-4692-B748-E33914320ADA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C1E7069-99AC-49E2-B0E8-30FA70222573}" type="pres">
      <dgm:prSet presAssocID="{43AEE8A4-F1D0-4692-B748-E33914320ADA}" presName="negativeSpace" presStyleCnt="0"/>
      <dgm:spPr/>
    </dgm:pt>
    <dgm:pt modelId="{3DFFF787-A054-4C72-BD2E-D870ED8A476E}" type="pres">
      <dgm:prSet presAssocID="{43AEE8A4-F1D0-4692-B748-E33914320ADA}" presName="childText" presStyleLbl="conFgAcc1" presStyleIdx="2" presStyleCnt="6">
        <dgm:presLayoutVars>
          <dgm:bulletEnabled val="1"/>
        </dgm:presLayoutVars>
      </dgm:prSet>
      <dgm:spPr>
        <a:solidFill>
          <a:schemeClr val="bg2">
            <a:lumMod val="20000"/>
            <a:lumOff val="80000"/>
            <a:alpha val="90000"/>
          </a:schemeClr>
        </a:solidFill>
      </dgm:spPr>
    </dgm:pt>
    <dgm:pt modelId="{03D3348A-5674-45BB-A47D-B1AFD1F03A58}" type="pres">
      <dgm:prSet presAssocID="{0047E33D-E73D-489A-AABD-1BF7405CC95A}" presName="spaceBetweenRectangles" presStyleCnt="0"/>
      <dgm:spPr/>
    </dgm:pt>
    <dgm:pt modelId="{851870CC-0BDB-4B49-A794-946D3F876336}" type="pres">
      <dgm:prSet presAssocID="{83C8E433-53E6-4B1E-B73D-A79013FD5992}" presName="parentLin" presStyleCnt="0"/>
      <dgm:spPr/>
    </dgm:pt>
    <dgm:pt modelId="{98082585-2C04-483C-86AD-13F8CCFD021E}" type="pres">
      <dgm:prSet presAssocID="{83C8E433-53E6-4B1E-B73D-A79013FD5992}" presName="parentLeftMargin" presStyleLbl="node1" presStyleIdx="2" presStyleCnt="6"/>
      <dgm:spPr/>
      <dgm:t>
        <a:bodyPr/>
        <a:lstStyle/>
        <a:p>
          <a:endParaRPr lang="th-TH"/>
        </a:p>
      </dgm:t>
    </dgm:pt>
    <dgm:pt modelId="{FF29EDDA-20CC-49B5-B943-012C87E2D04D}" type="pres">
      <dgm:prSet presAssocID="{83C8E433-53E6-4B1E-B73D-A79013FD5992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BC336C1-6377-4D95-9DE7-52EDFEFFA45F}" type="pres">
      <dgm:prSet presAssocID="{83C8E433-53E6-4B1E-B73D-A79013FD5992}" presName="negativeSpace" presStyleCnt="0"/>
      <dgm:spPr/>
    </dgm:pt>
    <dgm:pt modelId="{9AD07FC2-13AA-4D9D-878D-4A711491C7E2}" type="pres">
      <dgm:prSet presAssocID="{83C8E433-53E6-4B1E-B73D-A79013FD5992}" presName="childText" presStyleLbl="conFgAcc1" presStyleIdx="3" presStyleCnt="6">
        <dgm:presLayoutVars>
          <dgm:bulletEnabled val="1"/>
        </dgm:presLayoutVars>
      </dgm:prSet>
      <dgm:spPr>
        <a:solidFill>
          <a:schemeClr val="bg2">
            <a:lumMod val="20000"/>
            <a:lumOff val="80000"/>
            <a:alpha val="90000"/>
          </a:schemeClr>
        </a:solidFill>
      </dgm:spPr>
    </dgm:pt>
    <dgm:pt modelId="{9CE35C92-BE54-4186-A1EB-DC42D4CCFBDE}" type="pres">
      <dgm:prSet presAssocID="{59737A16-BF22-447A-A52A-27301E408CBC}" presName="spaceBetweenRectangles" presStyleCnt="0"/>
      <dgm:spPr/>
    </dgm:pt>
    <dgm:pt modelId="{C50D1420-193C-4FBD-AD49-74C5EDECBA01}" type="pres">
      <dgm:prSet presAssocID="{AE10DACC-B622-4ED3-8FBB-CE85E2880594}" presName="parentLin" presStyleCnt="0"/>
      <dgm:spPr/>
    </dgm:pt>
    <dgm:pt modelId="{02726254-B53D-4712-A09B-D69E939B185A}" type="pres">
      <dgm:prSet presAssocID="{AE10DACC-B622-4ED3-8FBB-CE85E2880594}" presName="parentLeftMargin" presStyleLbl="node1" presStyleIdx="3" presStyleCnt="6"/>
      <dgm:spPr/>
      <dgm:t>
        <a:bodyPr/>
        <a:lstStyle/>
        <a:p>
          <a:endParaRPr lang="th-TH"/>
        </a:p>
      </dgm:t>
    </dgm:pt>
    <dgm:pt modelId="{5F8819D7-F3A9-4721-BFB4-CFD315A7EDF9}" type="pres">
      <dgm:prSet presAssocID="{AE10DACC-B622-4ED3-8FBB-CE85E2880594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ECFD7F1E-85DE-4564-B4CB-EC8975E69F7A}" type="pres">
      <dgm:prSet presAssocID="{AE10DACC-B622-4ED3-8FBB-CE85E2880594}" presName="negativeSpace" presStyleCnt="0"/>
      <dgm:spPr/>
    </dgm:pt>
    <dgm:pt modelId="{41DB389F-8EC3-4769-8290-BB5A80790622}" type="pres">
      <dgm:prSet presAssocID="{AE10DACC-B622-4ED3-8FBB-CE85E2880594}" presName="childText" presStyleLbl="conFgAcc1" presStyleIdx="4" presStyleCnt="6">
        <dgm:presLayoutVars>
          <dgm:bulletEnabled val="1"/>
        </dgm:presLayoutVars>
      </dgm:prSet>
      <dgm:spPr>
        <a:solidFill>
          <a:schemeClr val="bg2">
            <a:lumMod val="20000"/>
            <a:lumOff val="80000"/>
            <a:alpha val="90000"/>
          </a:schemeClr>
        </a:solidFill>
      </dgm:spPr>
    </dgm:pt>
    <dgm:pt modelId="{5D95B810-4FEF-4E1E-BF51-7CD13F32759C}" type="pres">
      <dgm:prSet presAssocID="{D10598B1-075E-4980-9D6C-38F29EE785ED}" presName="spaceBetweenRectangles" presStyleCnt="0"/>
      <dgm:spPr/>
    </dgm:pt>
    <dgm:pt modelId="{08A21F70-10AE-4C9E-A20D-F334C52C60E4}" type="pres">
      <dgm:prSet presAssocID="{46BD805D-55AD-498E-86BF-E9FE233CD539}" presName="parentLin" presStyleCnt="0"/>
      <dgm:spPr/>
    </dgm:pt>
    <dgm:pt modelId="{B3BB611B-6558-4926-8EE7-590495A7F408}" type="pres">
      <dgm:prSet presAssocID="{46BD805D-55AD-498E-86BF-E9FE233CD539}" presName="parentLeftMargin" presStyleLbl="node1" presStyleIdx="4" presStyleCnt="6"/>
      <dgm:spPr/>
      <dgm:t>
        <a:bodyPr/>
        <a:lstStyle/>
        <a:p>
          <a:endParaRPr lang="th-TH"/>
        </a:p>
      </dgm:t>
    </dgm:pt>
    <dgm:pt modelId="{53720811-CCF1-4B65-94BD-7AFCB30EA13B}" type="pres">
      <dgm:prSet presAssocID="{46BD805D-55AD-498E-86BF-E9FE233CD539}" presName="parentText" presStyleLbl="node1" presStyleIdx="5" presStyleCnt="6" custScaleY="83138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5EF5DFA-E264-4717-B9AD-04BA1EC16530}" type="pres">
      <dgm:prSet presAssocID="{46BD805D-55AD-498E-86BF-E9FE233CD539}" presName="negativeSpace" presStyleCnt="0"/>
      <dgm:spPr/>
    </dgm:pt>
    <dgm:pt modelId="{FE3D726D-08A7-4963-B4EE-FD0441483106}" type="pres">
      <dgm:prSet presAssocID="{46BD805D-55AD-498E-86BF-E9FE233CD539}" presName="childText" presStyleLbl="conFgAcc1" presStyleIdx="5" presStyleCnt="6">
        <dgm:presLayoutVars>
          <dgm:bulletEnabled val="1"/>
        </dgm:presLayoutVars>
      </dgm:prSet>
      <dgm:spPr>
        <a:solidFill>
          <a:schemeClr val="bg2">
            <a:lumMod val="20000"/>
            <a:lumOff val="80000"/>
            <a:alpha val="90000"/>
          </a:schemeClr>
        </a:solidFill>
      </dgm:spPr>
    </dgm:pt>
  </dgm:ptLst>
  <dgm:cxnLst>
    <dgm:cxn modelId="{50430D77-9834-4B77-AC87-81E3BFFDB96A}" type="presOf" srcId="{83C8E433-53E6-4B1E-B73D-A79013FD5992}" destId="{98082585-2C04-483C-86AD-13F8CCFD021E}" srcOrd="0" destOrd="0" presId="urn:microsoft.com/office/officeart/2005/8/layout/list1"/>
    <dgm:cxn modelId="{6D921983-A0AD-43FC-832D-D4B03555E99D}" type="presOf" srcId="{46BD805D-55AD-498E-86BF-E9FE233CD539}" destId="{B3BB611B-6558-4926-8EE7-590495A7F408}" srcOrd="0" destOrd="0" presId="urn:microsoft.com/office/officeart/2005/8/layout/list1"/>
    <dgm:cxn modelId="{028D0F3B-FBD7-4FB6-B517-EE63CC994005}" type="presOf" srcId="{9577FC62-B6C5-4BD1-8DF2-40BBB7AF9F16}" destId="{45C4B9A7-9375-415D-A6B1-C102A0DF3415}" srcOrd="1" destOrd="0" presId="urn:microsoft.com/office/officeart/2005/8/layout/list1"/>
    <dgm:cxn modelId="{D4DFB0EC-45B1-4863-99E3-844B7A3CED95}" srcId="{6FB31054-8576-4E21-BC53-BE172B962246}" destId="{83C8E433-53E6-4B1E-B73D-A79013FD5992}" srcOrd="3" destOrd="0" parTransId="{5F236087-38BB-4873-9DDE-118264C06A92}" sibTransId="{59737A16-BF22-447A-A52A-27301E408CBC}"/>
    <dgm:cxn modelId="{AA5A850B-49B1-4129-8E0E-E26DCAC2E92E}" type="presOf" srcId="{46BD805D-55AD-498E-86BF-E9FE233CD539}" destId="{53720811-CCF1-4B65-94BD-7AFCB30EA13B}" srcOrd="1" destOrd="0" presId="urn:microsoft.com/office/officeart/2005/8/layout/list1"/>
    <dgm:cxn modelId="{C39A7D49-85DE-4FEB-A9F5-C7F698A5B37F}" type="presOf" srcId="{43AEE8A4-F1D0-4692-B748-E33914320ADA}" destId="{641B2F8B-4D3A-4F11-91FD-AF124C8B80E5}" srcOrd="0" destOrd="0" presId="urn:microsoft.com/office/officeart/2005/8/layout/list1"/>
    <dgm:cxn modelId="{85B4959C-E4E2-477A-B022-EC9B712FF474}" srcId="{6FB31054-8576-4E21-BC53-BE172B962246}" destId="{49A389C4-283B-4A19-9F13-6637F98CF96F}" srcOrd="1" destOrd="0" parTransId="{A7A81859-AB98-4846-A1E7-E375AFC593D6}" sibTransId="{149103BD-54AB-4DDD-B639-2A8920346BD2}"/>
    <dgm:cxn modelId="{F082A01A-330D-401F-AE2E-3C7235A2292A}" type="presOf" srcId="{49A389C4-283B-4A19-9F13-6637F98CF96F}" destId="{E80D9DB0-24AD-4A7A-AB11-7588ACACC59F}" srcOrd="1" destOrd="0" presId="urn:microsoft.com/office/officeart/2005/8/layout/list1"/>
    <dgm:cxn modelId="{7CE0CD69-81B6-4115-9B4C-4C589FD97AD6}" type="presOf" srcId="{49A389C4-283B-4A19-9F13-6637F98CF96F}" destId="{33C96A9E-6404-4F66-9310-D9D582E00C7A}" srcOrd="0" destOrd="0" presId="urn:microsoft.com/office/officeart/2005/8/layout/list1"/>
    <dgm:cxn modelId="{42955678-084D-4EDA-887B-D42A89CD16D0}" srcId="{6FB31054-8576-4E21-BC53-BE172B962246}" destId="{46BD805D-55AD-498E-86BF-E9FE233CD539}" srcOrd="5" destOrd="0" parTransId="{542F3ABC-F249-4144-AF1A-2F5B90C0C49A}" sibTransId="{129A41A1-1337-4787-9584-240A03260CF7}"/>
    <dgm:cxn modelId="{46C2D984-9429-4419-B200-0086FC1B36DC}" type="presOf" srcId="{AE10DACC-B622-4ED3-8FBB-CE85E2880594}" destId="{02726254-B53D-4712-A09B-D69E939B185A}" srcOrd="0" destOrd="0" presId="urn:microsoft.com/office/officeart/2005/8/layout/list1"/>
    <dgm:cxn modelId="{937A6750-898A-4E1A-A5A9-B842E045FF7E}" srcId="{6FB31054-8576-4E21-BC53-BE172B962246}" destId="{43AEE8A4-F1D0-4692-B748-E33914320ADA}" srcOrd="2" destOrd="0" parTransId="{FD7451B0-0077-4DE2-A930-F55BFFECA020}" sibTransId="{0047E33D-E73D-489A-AABD-1BF7405CC95A}"/>
    <dgm:cxn modelId="{8412CE19-E465-4458-8D22-56953E779381}" srcId="{6FB31054-8576-4E21-BC53-BE172B962246}" destId="{AE10DACC-B622-4ED3-8FBB-CE85E2880594}" srcOrd="4" destOrd="0" parTransId="{E35660CC-537B-4C12-830F-84EFEA9A9C2A}" sibTransId="{D10598B1-075E-4980-9D6C-38F29EE785ED}"/>
    <dgm:cxn modelId="{867A3E79-E376-4056-ABF4-F2BA62278CE0}" type="presOf" srcId="{83C8E433-53E6-4B1E-B73D-A79013FD5992}" destId="{FF29EDDA-20CC-49B5-B943-012C87E2D04D}" srcOrd="1" destOrd="0" presId="urn:microsoft.com/office/officeart/2005/8/layout/list1"/>
    <dgm:cxn modelId="{A034FBBB-F5BF-4D36-9EAB-C8482D5B0A33}" type="presOf" srcId="{9577FC62-B6C5-4BD1-8DF2-40BBB7AF9F16}" destId="{A09D4EF0-014C-4C00-B5CC-55781CAEA741}" srcOrd="0" destOrd="0" presId="urn:microsoft.com/office/officeart/2005/8/layout/list1"/>
    <dgm:cxn modelId="{8D81077F-068F-4E9C-9BD5-46E3FA8E016F}" type="presOf" srcId="{43AEE8A4-F1D0-4692-B748-E33914320ADA}" destId="{CECAA9BD-4020-4B4C-B3E2-F8E2FD02392D}" srcOrd="1" destOrd="0" presId="urn:microsoft.com/office/officeart/2005/8/layout/list1"/>
    <dgm:cxn modelId="{23936195-8EC2-4516-A4D7-EC0B9A6777B8}" type="presOf" srcId="{6FB31054-8576-4E21-BC53-BE172B962246}" destId="{738C3DFC-B013-4196-89E9-2B5825DCB50E}" srcOrd="0" destOrd="0" presId="urn:microsoft.com/office/officeart/2005/8/layout/list1"/>
    <dgm:cxn modelId="{1EBCAC09-4BDD-4743-ADC8-8623C714DF27}" type="presOf" srcId="{AE10DACC-B622-4ED3-8FBB-CE85E2880594}" destId="{5F8819D7-F3A9-4721-BFB4-CFD315A7EDF9}" srcOrd="1" destOrd="0" presId="urn:microsoft.com/office/officeart/2005/8/layout/list1"/>
    <dgm:cxn modelId="{4AE9ADDE-5048-4849-A181-1234E1C608A3}" srcId="{6FB31054-8576-4E21-BC53-BE172B962246}" destId="{9577FC62-B6C5-4BD1-8DF2-40BBB7AF9F16}" srcOrd="0" destOrd="0" parTransId="{05B13E91-FCF9-4AF6-A099-865035C3B514}" sibTransId="{BDD32137-A91F-431D-A7F1-8C5B11D8E257}"/>
    <dgm:cxn modelId="{8977DF92-900D-485F-8B4E-6654B58BC97E}" type="presParOf" srcId="{738C3DFC-B013-4196-89E9-2B5825DCB50E}" destId="{28F1FDDB-0F8F-4445-9FCC-89ED33D05BB1}" srcOrd="0" destOrd="0" presId="urn:microsoft.com/office/officeart/2005/8/layout/list1"/>
    <dgm:cxn modelId="{43BE455C-8A2B-4D5C-B911-050D55EBF370}" type="presParOf" srcId="{28F1FDDB-0F8F-4445-9FCC-89ED33D05BB1}" destId="{A09D4EF0-014C-4C00-B5CC-55781CAEA741}" srcOrd="0" destOrd="0" presId="urn:microsoft.com/office/officeart/2005/8/layout/list1"/>
    <dgm:cxn modelId="{4D4C379A-F14E-4E83-9ED1-4ED11788B598}" type="presParOf" srcId="{28F1FDDB-0F8F-4445-9FCC-89ED33D05BB1}" destId="{45C4B9A7-9375-415D-A6B1-C102A0DF3415}" srcOrd="1" destOrd="0" presId="urn:microsoft.com/office/officeart/2005/8/layout/list1"/>
    <dgm:cxn modelId="{FF91A402-EE0F-4F84-A25E-9F5D4A7FA950}" type="presParOf" srcId="{738C3DFC-B013-4196-89E9-2B5825DCB50E}" destId="{30DC7878-E1BF-47E3-8383-069B033D003B}" srcOrd="1" destOrd="0" presId="urn:microsoft.com/office/officeart/2005/8/layout/list1"/>
    <dgm:cxn modelId="{546735FF-4A6D-4509-94D2-56EC00EB67C0}" type="presParOf" srcId="{738C3DFC-B013-4196-89E9-2B5825DCB50E}" destId="{B44C8205-0CE5-4935-89B5-2178707437C1}" srcOrd="2" destOrd="0" presId="urn:microsoft.com/office/officeart/2005/8/layout/list1"/>
    <dgm:cxn modelId="{0BF18435-6782-41CA-94F3-0E29717E2308}" type="presParOf" srcId="{738C3DFC-B013-4196-89E9-2B5825DCB50E}" destId="{5EDCD37C-8795-473A-829E-771D6472C53C}" srcOrd="3" destOrd="0" presId="urn:microsoft.com/office/officeart/2005/8/layout/list1"/>
    <dgm:cxn modelId="{4D79D638-6B9A-485E-AABB-37F771935DDC}" type="presParOf" srcId="{738C3DFC-B013-4196-89E9-2B5825DCB50E}" destId="{8070A4A7-6F09-4E2B-865C-933641637708}" srcOrd="4" destOrd="0" presId="urn:microsoft.com/office/officeart/2005/8/layout/list1"/>
    <dgm:cxn modelId="{66DE7421-95C8-448D-B936-3C1D0A0F3C97}" type="presParOf" srcId="{8070A4A7-6F09-4E2B-865C-933641637708}" destId="{33C96A9E-6404-4F66-9310-D9D582E00C7A}" srcOrd="0" destOrd="0" presId="urn:microsoft.com/office/officeart/2005/8/layout/list1"/>
    <dgm:cxn modelId="{61271AE8-F49D-4817-B262-0EDBE11195FC}" type="presParOf" srcId="{8070A4A7-6F09-4E2B-865C-933641637708}" destId="{E80D9DB0-24AD-4A7A-AB11-7588ACACC59F}" srcOrd="1" destOrd="0" presId="urn:microsoft.com/office/officeart/2005/8/layout/list1"/>
    <dgm:cxn modelId="{9966ED6B-4266-4395-98DC-C3D3EFBEECAB}" type="presParOf" srcId="{738C3DFC-B013-4196-89E9-2B5825DCB50E}" destId="{64DBA2C6-C4F0-4D9C-A140-F2599E7786C5}" srcOrd="5" destOrd="0" presId="urn:microsoft.com/office/officeart/2005/8/layout/list1"/>
    <dgm:cxn modelId="{F1135719-1C09-496A-BA08-1D96D4593C55}" type="presParOf" srcId="{738C3DFC-B013-4196-89E9-2B5825DCB50E}" destId="{3385ABD1-6740-485B-8F6D-D16085F51212}" srcOrd="6" destOrd="0" presId="urn:microsoft.com/office/officeart/2005/8/layout/list1"/>
    <dgm:cxn modelId="{9D8D2EEA-8CB4-483B-8C99-34E117954728}" type="presParOf" srcId="{738C3DFC-B013-4196-89E9-2B5825DCB50E}" destId="{7F0D283C-FE59-4567-A786-EAF8CA84ED79}" srcOrd="7" destOrd="0" presId="urn:microsoft.com/office/officeart/2005/8/layout/list1"/>
    <dgm:cxn modelId="{2B94EE78-9DB5-402B-97F3-59136A015415}" type="presParOf" srcId="{738C3DFC-B013-4196-89E9-2B5825DCB50E}" destId="{9D69CB60-5DAD-4BCD-A54A-B7DD7766CC80}" srcOrd="8" destOrd="0" presId="urn:microsoft.com/office/officeart/2005/8/layout/list1"/>
    <dgm:cxn modelId="{47FCA4AC-F53A-4E4A-8A7F-733E67FDF9F8}" type="presParOf" srcId="{9D69CB60-5DAD-4BCD-A54A-B7DD7766CC80}" destId="{641B2F8B-4D3A-4F11-91FD-AF124C8B80E5}" srcOrd="0" destOrd="0" presId="urn:microsoft.com/office/officeart/2005/8/layout/list1"/>
    <dgm:cxn modelId="{ADD28505-54B7-45F0-AAA9-7091CD3BD6CD}" type="presParOf" srcId="{9D69CB60-5DAD-4BCD-A54A-B7DD7766CC80}" destId="{CECAA9BD-4020-4B4C-B3E2-F8E2FD02392D}" srcOrd="1" destOrd="0" presId="urn:microsoft.com/office/officeart/2005/8/layout/list1"/>
    <dgm:cxn modelId="{7D3242D1-5BE4-49C4-A115-A4CFD559D733}" type="presParOf" srcId="{738C3DFC-B013-4196-89E9-2B5825DCB50E}" destId="{5C1E7069-99AC-49E2-B0E8-30FA70222573}" srcOrd="9" destOrd="0" presId="urn:microsoft.com/office/officeart/2005/8/layout/list1"/>
    <dgm:cxn modelId="{A604C221-A930-40FE-B6C0-6741D6A08746}" type="presParOf" srcId="{738C3DFC-B013-4196-89E9-2B5825DCB50E}" destId="{3DFFF787-A054-4C72-BD2E-D870ED8A476E}" srcOrd="10" destOrd="0" presId="urn:microsoft.com/office/officeart/2005/8/layout/list1"/>
    <dgm:cxn modelId="{5308423D-8ADE-489C-9E96-8EEA64DE2376}" type="presParOf" srcId="{738C3DFC-B013-4196-89E9-2B5825DCB50E}" destId="{03D3348A-5674-45BB-A47D-B1AFD1F03A58}" srcOrd="11" destOrd="0" presId="urn:microsoft.com/office/officeart/2005/8/layout/list1"/>
    <dgm:cxn modelId="{0B2389BA-0DEE-49B3-B78D-6C9DA0C0C7BF}" type="presParOf" srcId="{738C3DFC-B013-4196-89E9-2B5825DCB50E}" destId="{851870CC-0BDB-4B49-A794-946D3F876336}" srcOrd="12" destOrd="0" presId="urn:microsoft.com/office/officeart/2005/8/layout/list1"/>
    <dgm:cxn modelId="{A4A1D045-EAF9-4A8F-AC9B-77968E6AB96D}" type="presParOf" srcId="{851870CC-0BDB-4B49-A794-946D3F876336}" destId="{98082585-2C04-483C-86AD-13F8CCFD021E}" srcOrd="0" destOrd="0" presId="urn:microsoft.com/office/officeart/2005/8/layout/list1"/>
    <dgm:cxn modelId="{6F7AE2A7-2F5A-454D-9C33-2DD0E04000A3}" type="presParOf" srcId="{851870CC-0BDB-4B49-A794-946D3F876336}" destId="{FF29EDDA-20CC-49B5-B943-012C87E2D04D}" srcOrd="1" destOrd="0" presId="urn:microsoft.com/office/officeart/2005/8/layout/list1"/>
    <dgm:cxn modelId="{5A7C435A-8021-404C-84DB-CA477B7CE0CD}" type="presParOf" srcId="{738C3DFC-B013-4196-89E9-2B5825DCB50E}" destId="{6BC336C1-6377-4D95-9DE7-52EDFEFFA45F}" srcOrd="13" destOrd="0" presId="urn:microsoft.com/office/officeart/2005/8/layout/list1"/>
    <dgm:cxn modelId="{9BE4E35B-089B-4086-8C5A-9914814AC5BE}" type="presParOf" srcId="{738C3DFC-B013-4196-89E9-2B5825DCB50E}" destId="{9AD07FC2-13AA-4D9D-878D-4A711491C7E2}" srcOrd="14" destOrd="0" presId="urn:microsoft.com/office/officeart/2005/8/layout/list1"/>
    <dgm:cxn modelId="{C2FB520E-613A-4E79-9A5F-920658FDCC2C}" type="presParOf" srcId="{738C3DFC-B013-4196-89E9-2B5825DCB50E}" destId="{9CE35C92-BE54-4186-A1EB-DC42D4CCFBDE}" srcOrd="15" destOrd="0" presId="urn:microsoft.com/office/officeart/2005/8/layout/list1"/>
    <dgm:cxn modelId="{9E9CFCDE-5426-441E-A416-6E6C0A71982E}" type="presParOf" srcId="{738C3DFC-B013-4196-89E9-2B5825DCB50E}" destId="{C50D1420-193C-4FBD-AD49-74C5EDECBA01}" srcOrd="16" destOrd="0" presId="urn:microsoft.com/office/officeart/2005/8/layout/list1"/>
    <dgm:cxn modelId="{A14C9F1E-6795-4D86-A643-316CBA03CC71}" type="presParOf" srcId="{C50D1420-193C-4FBD-AD49-74C5EDECBA01}" destId="{02726254-B53D-4712-A09B-D69E939B185A}" srcOrd="0" destOrd="0" presId="urn:microsoft.com/office/officeart/2005/8/layout/list1"/>
    <dgm:cxn modelId="{35E8FE3D-CF05-4E21-8340-1AF93FAB60BC}" type="presParOf" srcId="{C50D1420-193C-4FBD-AD49-74C5EDECBA01}" destId="{5F8819D7-F3A9-4721-BFB4-CFD315A7EDF9}" srcOrd="1" destOrd="0" presId="urn:microsoft.com/office/officeart/2005/8/layout/list1"/>
    <dgm:cxn modelId="{9859BC14-CCBD-4A0C-A723-84E8B8DDF712}" type="presParOf" srcId="{738C3DFC-B013-4196-89E9-2B5825DCB50E}" destId="{ECFD7F1E-85DE-4564-B4CB-EC8975E69F7A}" srcOrd="17" destOrd="0" presId="urn:microsoft.com/office/officeart/2005/8/layout/list1"/>
    <dgm:cxn modelId="{2EC03361-EFC0-4F2F-AE0D-7D903549CED9}" type="presParOf" srcId="{738C3DFC-B013-4196-89E9-2B5825DCB50E}" destId="{41DB389F-8EC3-4769-8290-BB5A80790622}" srcOrd="18" destOrd="0" presId="urn:microsoft.com/office/officeart/2005/8/layout/list1"/>
    <dgm:cxn modelId="{33C508A9-83FD-4035-B039-9B89B8225D81}" type="presParOf" srcId="{738C3DFC-B013-4196-89E9-2B5825DCB50E}" destId="{5D95B810-4FEF-4E1E-BF51-7CD13F32759C}" srcOrd="19" destOrd="0" presId="urn:microsoft.com/office/officeart/2005/8/layout/list1"/>
    <dgm:cxn modelId="{34BA045D-DE63-4061-BE82-DF814B98CC3B}" type="presParOf" srcId="{738C3DFC-B013-4196-89E9-2B5825DCB50E}" destId="{08A21F70-10AE-4C9E-A20D-F334C52C60E4}" srcOrd="20" destOrd="0" presId="urn:microsoft.com/office/officeart/2005/8/layout/list1"/>
    <dgm:cxn modelId="{BD238A40-BD93-4F36-98CE-8172535FBA79}" type="presParOf" srcId="{08A21F70-10AE-4C9E-A20D-F334C52C60E4}" destId="{B3BB611B-6558-4926-8EE7-590495A7F408}" srcOrd="0" destOrd="0" presId="urn:microsoft.com/office/officeart/2005/8/layout/list1"/>
    <dgm:cxn modelId="{88282F74-E899-434D-AE83-BA2C8B3CC04E}" type="presParOf" srcId="{08A21F70-10AE-4C9E-A20D-F334C52C60E4}" destId="{53720811-CCF1-4B65-94BD-7AFCB30EA13B}" srcOrd="1" destOrd="0" presId="urn:microsoft.com/office/officeart/2005/8/layout/list1"/>
    <dgm:cxn modelId="{64748277-0D5E-4314-B179-0A3989D18641}" type="presParOf" srcId="{738C3DFC-B013-4196-89E9-2B5825DCB50E}" destId="{65EF5DFA-E264-4717-B9AD-04BA1EC16530}" srcOrd="21" destOrd="0" presId="urn:microsoft.com/office/officeart/2005/8/layout/list1"/>
    <dgm:cxn modelId="{8F8A374F-3192-4959-827D-E144C88EC084}" type="presParOf" srcId="{738C3DFC-B013-4196-89E9-2B5825DCB50E}" destId="{FE3D726D-08A7-4963-B4EE-FD0441483106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28F2CC-6948-4A9B-93BA-239EE164D5F4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th-TH"/>
        </a:p>
      </dgm:t>
    </dgm:pt>
    <dgm:pt modelId="{AC455B99-D276-42C9-BBDC-4AC6D24C4F8C}">
      <dgm:prSet phldrT="[ข้อความ]" custT="1"/>
      <dgm:spPr/>
      <dgm:t>
        <a:bodyPr/>
        <a:lstStyle/>
        <a:p>
          <a:r>
            <a:rPr kumimoji="0" lang="th-TH" sz="24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ผู้ป่วยรับการวินิจฉัยและตรวจรักษา</a:t>
          </a:r>
          <a:endParaRPr lang="th-TH" sz="2400" b="1" dirty="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59AA1804-1297-404E-9E9D-4669E7BC7005}" type="parTrans" cxnId="{02D44D14-A604-48B8-82E9-1DAD1D0B8D0D}">
      <dgm:prSet/>
      <dgm:spPr/>
      <dgm:t>
        <a:bodyPr/>
        <a:lstStyle/>
        <a:p>
          <a:endParaRPr lang="th-TH" b="1">
            <a:cs typeface="+mj-cs"/>
          </a:endParaRPr>
        </a:p>
      </dgm:t>
    </dgm:pt>
    <dgm:pt modelId="{FE9ECE8E-8237-4E86-A990-B2A98DD40551}" type="sibTrans" cxnId="{02D44D14-A604-48B8-82E9-1DAD1D0B8D0D}">
      <dgm:prSet/>
      <dgm:spPr/>
      <dgm:t>
        <a:bodyPr/>
        <a:lstStyle/>
        <a:p>
          <a:endParaRPr lang="th-TH" b="1">
            <a:cs typeface="+mj-cs"/>
          </a:endParaRPr>
        </a:p>
      </dgm:t>
    </dgm:pt>
    <dgm:pt modelId="{37620E8D-AF6C-4EAB-8D57-2EE25690AE69}">
      <dgm:prSet phldrT="[ข้อความ]" custT="1"/>
      <dgm:spPr/>
      <dgm:t>
        <a:bodyPr/>
        <a:lstStyle/>
        <a:p>
          <a:r>
            <a:rPr kumimoji="0" lang="th-TH" sz="20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โดย แพทย์ประจำคลินิกโรค </a:t>
          </a:r>
          <a:r>
            <a:rPr kumimoji="0" lang="en-US" sz="20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COPD </a:t>
          </a:r>
          <a:r>
            <a:rPr kumimoji="0" lang="th-TH" sz="2000" b="1" i="0" u="none" strike="noStrike" cap="none" normalizeH="0" baseline="0" dirty="0" err="1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รพช.</a:t>
          </a:r>
          <a:r>
            <a:rPr kumimoji="0" lang="th-TH" sz="20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 </a:t>
          </a:r>
          <a:br>
            <a:rPr kumimoji="0" lang="th-TH" sz="20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</a:br>
          <a:r>
            <a:rPr kumimoji="0" lang="th-TH" sz="20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และ</a:t>
          </a:r>
          <a:r>
            <a:rPr kumimoji="0" lang="th-TH" sz="2000" b="1" i="0" u="none" strike="noStrike" cap="none" normalizeH="0" baseline="0" dirty="0" err="1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อายุร</a:t>
          </a:r>
          <a:r>
            <a:rPr kumimoji="0" lang="th-TH" sz="20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แพทย์โรคระบบทางเดินหายใจแนะนำแนวทางการรักษา และ </a:t>
          </a:r>
          <a:r>
            <a:rPr kumimoji="0" lang="en-US" sz="20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case discussion</a:t>
          </a:r>
          <a:r>
            <a:rPr kumimoji="0" lang="th-TH" sz="20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 </a:t>
          </a:r>
          <a:endParaRPr lang="th-TH" sz="2000" b="1" dirty="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342E91D9-ACD8-479F-A5F2-8FE0EA0DC281}" type="parTrans" cxnId="{2CACC47E-7C22-4DEC-B69C-37EF6727C346}">
      <dgm:prSet/>
      <dgm:spPr/>
      <dgm:t>
        <a:bodyPr/>
        <a:lstStyle/>
        <a:p>
          <a:endParaRPr lang="th-TH" b="1">
            <a:cs typeface="+mj-cs"/>
          </a:endParaRPr>
        </a:p>
      </dgm:t>
    </dgm:pt>
    <dgm:pt modelId="{0D4774DA-FAE0-4092-B05B-A3D3D60EA6BB}" type="sibTrans" cxnId="{2CACC47E-7C22-4DEC-B69C-37EF6727C346}">
      <dgm:prSet/>
      <dgm:spPr/>
      <dgm:t>
        <a:bodyPr/>
        <a:lstStyle/>
        <a:p>
          <a:endParaRPr lang="th-TH" b="1">
            <a:cs typeface="+mj-cs"/>
          </a:endParaRPr>
        </a:p>
      </dgm:t>
    </dgm:pt>
    <dgm:pt modelId="{D375FC94-960D-4625-945E-ED4D479B356A}">
      <dgm:prSet phldrT="[ข้อความ]"/>
      <dgm:spPr/>
      <dgm:t>
        <a:bodyPr/>
        <a:lstStyle/>
        <a:p>
          <a:r>
            <a:rPr kumimoji="0" lang="th-TH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นำเสนอผลการดำเนินงานของคลินิกโรค </a:t>
          </a:r>
          <a:r>
            <a:rPr kumimoji="0" lang="en-US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COPD </a:t>
          </a:r>
          <a:r>
            <a:rPr kumimoji="0" lang="th-TH" b="1" i="0" u="none" strike="noStrike" cap="none" normalizeH="0" baseline="0" dirty="0" err="1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รพช.</a:t>
          </a:r>
          <a:r>
            <a:rPr kumimoji="0" lang="th-TH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 และแลกเปลี่ยนเรียนรู้ </a:t>
          </a:r>
          <a:br>
            <a:rPr kumimoji="0" lang="th-TH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</a:br>
          <a:r>
            <a:rPr kumimoji="0" lang="th-TH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ข้อเสนอแนะจากทีมผู้นิเทศ</a:t>
          </a:r>
          <a:endParaRPr lang="th-TH" b="1" dirty="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356E3F98-19FC-4729-9669-512943F5ECF5}" type="parTrans" cxnId="{64F5A6E0-AFCD-4951-935B-AFB53BD1AAC5}">
      <dgm:prSet/>
      <dgm:spPr/>
      <dgm:t>
        <a:bodyPr/>
        <a:lstStyle/>
        <a:p>
          <a:endParaRPr lang="th-TH" b="1">
            <a:cs typeface="+mj-cs"/>
          </a:endParaRPr>
        </a:p>
      </dgm:t>
    </dgm:pt>
    <dgm:pt modelId="{8A7A4C48-0F1D-40B0-A1DA-71366084FCFC}" type="sibTrans" cxnId="{64F5A6E0-AFCD-4951-935B-AFB53BD1AAC5}">
      <dgm:prSet/>
      <dgm:spPr/>
      <dgm:t>
        <a:bodyPr/>
        <a:lstStyle/>
        <a:p>
          <a:endParaRPr lang="th-TH" b="1">
            <a:cs typeface="+mj-cs"/>
          </a:endParaRPr>
        </a:p>
      </dgm:t>
    </dgm:pt>
    <dgm:pt modelId="{FC6830BA-7338-4BF0-AC1B-950CD386990E}">
      <dgm:prSet phldrT="[ข้อความ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th-TH" sz="20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โดย แพทย์ประจำคลินิกโรค </a:t>
          </a:r>
          <a:r>
            <a:rPr kumimoji="0" lang="en-US" sz="20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COPD </a:t>
          </a:r>
          <a:r>
            <a:rPr kumimoji="0" lang="th-TH" sz="2000" b="1" i="0" u="none" strike="noStrike" cap="none" normalizeH="0" baseline="0" dirty="0" err="1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รพช.</a:t>
          </a:r>
          <a:r>
            <a:rPr kumimoji="0" lang="th-TH" sz="20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 </a:t>
          </a:r>
          <a:br>
            <a:rPr kumimoji="0" lang="th-TH" sz="20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</a:br>
          <a:r>
            <a:rPr kumimoji="0" lang="th-TH" sz="20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และ</a:t>
          </a:r>
          <a:r>
            <a:rPr kumimoji="0" lang="th-TH" sz="2000" b="1" i="0" u="none" strike="noStrike" cap="none" normalizeH="0" baseline="0" dirty="0" err="1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อายุร</a:t>
          </a:r>
          <a:r>
            <a:rPr kumimoji="0" lang="th-TH" sz="20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แพทย์โรคระบบทางเดินหายใจแนะนำแนวทางการรักษา และ </a:t>
          </a:r>
          <a:r>
            <a:rPr kumimoji="0" lang="en-US" sz="20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case discussion</a:t>
          </a:r>
          <a:r>
            <a:rPr kumimoji="0" lang="th-TH" sz="2000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  </a:t>
          </a:r>
          <a:endParaRPr lang="th-TH" sz="2000" b="1" dirty="0" smtClean="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A25A39A6-A449-4374-8569-89BA56014C1D}" type="parTrans" cxnId="{E96D3C96-A4BA-41E0-869F-FAEC00ECA86C}">
      <dgm:prSet/>
      <dgm:spPr/>
      <dgm:t>
        <a:bodyPr/>
        <a:lstStyle/>
        <a:p>
          <a:endParaRPr lang="th-TH" b="1">
            <a:cs typeface="+mj-cs"/>
          </a:endParaRPr>
        </a:p>
      </dgm:t>
    </dgm:pt>
    <dgm:pt modelId="{D5928CA3-8BC4-4DC0-9666-11E1BCCDFD33}" type="sibTrans" cxnId="{E96D3C96-A4BA-41E0-869F-FAEC00ECA86C}">
      <dgm:prSet/>
      <dgm:spPr/>
      <dgm:t>
        <a:bodyPr/>
        <a:lstStyle/>
        <a:p>
          <a:endParaRPr lang="th-TH" b="1">
            <a:cs typeface="+mj-cs"/>
          </a:endParaRPr>
        </a:p>
      </dgm:t>
    </dgm:pt>
    <dgm:pt modelId="{9CB85660-48AC-48BD-996D-A6B002F4C40F}">
      <dgm:prSet phldrT="[ข้อความ]"/>
      <dgm:spPr/>
      <dgm:t>
        <a:bodyPr/>
        <a:lstStyle/>
        <a:p>
          <a:r>
            <a:rPr kumimoji="0" lang="th-TH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ชี้แจงแนวทางแผนการดำเนินงานเขต จังหวัด แนวทางปฏิบัติและ</a:t>
          </a:r>
          <a:r>
            <a:rPr kumimoji="0" lang="en-US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 KPI </a:t>
          </a:r>
          <a:r>
            <a:rPr kumimoji="0" lang="th-TH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ที่ เกี่ยวข้อง การบันทึกข้อมูลและการประมวลผลผ่าน ๔๓ แฟ้ม/</a:t>
          </a:r>
          <a:r>
            <a:rPr kumimoji="0" lang="en-US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HDC</a:t>
          </a:r>
          <a:endParaRPr lang="th-TH" b="1" dirty="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354B44AA-6790-42E2-9F7A-146C0C854E5E}" type="parTrans" cxnId="{1405F31B-0E02-4CDF-9A68-8EDAC4C58D59}">
      <dgm:prSet/>
      <dgm:spPr/>
      <dgm:t>
        <a:bodyPr/>
        <a:lstStyle/>
        <a:p>
          <a:endParaRPr lang="th-TH" b="1">
            <a:cs typeface="+mj-cs"/>
          </a:endParaRPr>
        </a:p>
      </dgm:t>
    </dgm:pt>
    <dgm:pt modelId="{16A18140-2646-4D26-97CC-88860B269032}" type="sibTrans" cxnId="{1405F31B-0E02-4CDF-9A68-8EDAC4C58D59}">
      <dgm:prSet/>
      <dgm:spPr/>
      <dgm:t>
        <a:bodyPr/>
        <a:lstStyle/>
        <a:p>
          <a:endParaRPr lang="th-TH" b="1">
            <a:cs typeface="+mj-cs"/>
          </a:endParaRPr>
        </a:p>
      </dgm:t>
    </dgm:pt>
    <dgm:pt modelId="{BE3A2C4E-E708-4BB9-B3E7-70BA8793BBFD}">
      <dgm:prSet phldrT="[ข้อความ]"/>
      <dgm:spPr/>
      <dgm:t>
        <a:bodyPr/>
        <a:lstStyle/>
        <a:p>
          <a:r>
            <a:rPr kumimoji="0" lang="th-TH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โดย</a:t>
          </a:r>
          <a:r>
            <a:rPr kumimoji="0" lang="th-TH" b="1" i="0" u="none" strike="noStrike" cap="none" normalizeH="0" baseline="0" dirty="0" err="1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ทีมสห</a:t>
          </a:r>
          <a:r>
            <a:rPr kumimoji="0" lang="th-TH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วิชาชีพประจำคลินิกโรค </a:t>
          </a:r>
          <a:r>
            <a:rPr kumimoji="0" lang="en-US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COPD </a:t>
          </a:r>
          <a:r>
            <a:rPr kumimoji="0" lang="th-TH" b="1" i="0" u="none" strike="noStrike" cap="none" normalizeH="0" baseline="0" dirty="0" err="1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รพช</a:t>
          </a:r>
          <a:r>
            <a:rPr kumimoji="0" lang="th-TH" b="1" i="0" u="none" strike="noStrike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. และทีมนิเทศ</a:t>
          </a:r>
          <a:endParaRPr lang="th-TH" b="1" dirty="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1027EA13-7E8F-4D6B-BF5D-04BBBEEFC7A7}" type="parTrans" cxnId="{FD4C39EA-986B-4652-9C9B-0DDD2D4EE48D}">
      <dgm:prSet/>
      <dgm:spPr/>
      <dgm:t>
        <a:bodyPr/>
        <a:lstStyle/>
        <a:p>
          <a:endParaRPr lang="th-TH" b="1">
            <a:cs typeface="+mj-cs"/>
          </a:endParaRPr>
        </a:p>
      </dgm:t>
    </dgm:pt>
    <dgm:pt modelId="{F8C505F6-169D-44C8-91C7-63B1DA87D518}" type="sibTrans" cxnId="{FD4C39EA-986B-4652-9C9B-0DDD2D4EE48D}">
      <dgm:prSet/>
      <dgm:spPr/>
      <dgm:t>
        <a:bodyPr/>
        <a:lstStyle/>
        <a:p>
          <a:endParaRPr lang="th-TH" b="1">
            <a:cs typeface="+mj-cs"/>
          </a:endParaRPr>
        </a:p>
      </dgm:t>
    </dgm:pt>
    <dgm:pt modelId="{80E1FD9E-B615-4BC4-BF61-83E137F041DA}" type="pres">
      <dgm:prSet presAssocID="{C228F2CC-6948-4A9B-93BA-239EE164D5F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AF75C58F-471E-4212-9B4D-34AE23AB91EB}" type="pres">
      <dgm:prSet presAssocID="{AC455B99-D276-42C9-BBDC-4AC6D24C4F8C}" presName="linNode" presStyleCnt="0"/>
      <dgm:spPr/>
    </dgm:pt>
    <dgm:pt modelId="{066F3EC5-CBC8-4585-A8C5-843F7C63B2FD}" type="pres">
      <dgm:prSet presAssocID="{AC455B99-D276-42C9-BBDC-4AC6D24C4F8C}" presName="parentText" presStyleLbl="node1" presStyleIdx="0" presStyleCnt="3" custScaleX="173757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D380141-D496-4222-A821-08F06856836E}" type="pres">
      <dgm:prSet presAssocID="{AC455B99-D276-42C9-BBDC-4AC6D24C4F8C}" presName="descendantText" presStyleLbl="alignAccFollowNode1" presStyleIdx="0" presStyleCnt="3" custScaleY="122036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2B92AA8-1465-42C3-AD6D-F7752ECB8EFF}" type="pres">
      <dgm:prSet presAssocID="{FE9ECE8E-8237-4E86-A990-B2A98DD40551}" presName="sp" presStyleCnt="0"/>
      <dgm:spPr/>
    </dgm:pt>
    <dgm:pt modelId="{D1DB26C3-15A3-4181-8AEF-A806F4CD4E6C}" type="pres">
      <dgm:prSet presAssocID="{D375FC94-960D-4625-945E-ED4D479B356A}" presName="linNode" presStyleCnt="0"/>
      <dgm:spPr/>
    </dgm:pt>
    <dgm:pt modelId="{73CB8090-FA95-4726-91AC-71F8B73105C8}" type="pres">
      <dgm:prSet presAssocID="{D375FC94-960D-4625-945E-ED4D479B356A}" presName="parentText" presStyleLbl="node1" presStyleIdx="1" presStyleCnt="3" custScaleX="172451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A2753B8-EA42-4AF6-8662-D4E09528636D}" type="pres">
      <dgm:prSet presAssocID="{D375FC94-960D-4625-945E-ED4D479B356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420F4AF-3A84-401A-BEAF-5A88A0A9AE0C}" type="pres">
      <dgm:prSet presAssocID="{8A7A4C48-0F1D-40B0-A1DA-71366084FCFC}" presName="sp" presStyleCnt="0"/>
      <dgm:spPr/>
    </dgm:pt>
    <dgm:pt modelId="{02F24277-C545-4185-B1CD-DBA3FBA50CC3}" type="pres">
      <dgm:prSet presAssocID="{9CB85660-48AC-48BD-996D-A6B002F4C40F}" presName="linNode" presStyleCnt="0"/>
      <dgm:spPr/>
    </dgm:pt>
    <dgm:pt modelId="{E6B408BC-4BDE-4E84-A108-7BDFE682D8D2}" type="pres">
      <dgm:prSet presAssocID="{9CB85660-48AC-48BD-996D-A6B002F4C40F}" presName="parentText" presStyleLbl="node1" presStyleIdx="2" presStyleCnt="3" custScaleX="172451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E79B00BF-1006-4ABD-9EEA-A9D0F59BA585}" type="pres">
      <dgm:prSet presAssocID="{9CB85660-48AC-48BD-996D-A6B002F4C40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2CACC47E-7C22-4DEC-B69C-37EF6727C346}" srcId="{AC455B99-D276-42C9-BBDC-4AC6D24C4F8C}" destId="{37620E8D-AF6C-4EAB-8D57-2EE25690AE69}" srcOrd="0" destOrd="0" parTransId="{342E91D9-ACD8-479F-A5F2-8FE0EA0DC281}" sibTransId="{0D4774DA-FAE0-4092-B05B-A3D3D60EA6BB}"/>
    <dgm:cxn modelId="{6937A162-0B76-4E2F-A70C-DACC6281BC55}" type="presOf" srcId="{BE3A2C4E-E708-4BB9-B3E7-70BA8793BBFD}" destId="{E79B00BF-1006-4ABD-9EEA-A9D0F59BA585}" srcOrd="0" destOrd="0" presId="urn:microsoft.com/office/officeart/2005/8/layout/vList5"/>
    <dgm:cxn modelId="{9DBED11A-FEBC-4624-A29C-608EDE5E7771}" type="presOf" srcId="{AC455B99-D276-42C9-BBDC-4AC6D24C4F8C}" destId="{066F3EC5-CBC8-4585-A8C5-843F7C63B2FD}" srcOrd="0" destOrd="0" presId="urn:microsoft.com/office/officeart/2005/8/layout/vList5"/>
    <dgm:cxn modelId="{B6334B27-81AF-433E-8122-E01D2E3E67F1}" type="presOf" srcId="{9CB85660-48AC-48BD-996D-A6B002F4C40F}" destId="{E6B408BC-4BDE-4E84-A108-7BDFE682D8D2}" srcOrd="0" destOrd="0" presId="urn:microsoft.com/office/officeart/2005/8/layout/vList5"/>
    <dgm:cxn modelId="{02D44D14-A604-48B8-82E9-1DAD1D0B8D0D}" srcId="{C228F2CC-6948-4A9B-93BA-239EE164D5F4}" destId="{AC455B99-D276-42C9-BBDC-4AC6D24C4F8C}" srcOrd="0" destOrd="0" parTransId="{59AA1804-1297-404E-9E9D-4669E7BC7005}" sibTransId="{FE9ECE8E-8237-4E86-A990-B2A98DD40551}"/>
    <dgm:cxn modelId="{8CDFE9D5-9DB1-4F1E-8FCA-B360B1449272}" type="presOf" srcId="{FC6830BA-7338-4BF0-AC1B-950CD386990E}" destId="{9A2753B8-EA42-4AF6-8662-D4E09528636D}" srcOrd="0" destOrd="0" presId="urn:microsoft.com/office/officeart/2005/8/layout/vList5"/>
    <dgm:cxn modelId="{9C3022B6-8033-42E5-87D6-77F32881D20E}" type="presOf" srcId="{D375FC94-960D-4625-945E-ED4D479B356A}" destId="{73CB8090-FA95-4726-91AC-71F8B73105C8}" srcOrd="0" destOrd="0" presId="urn:microsoft.com/office/officeart/2005/8/layout/vList5"/>
    <dgm:cxn modelId="{1405F31B-0E02-4CDF-9A68-8EDAC4C58D59}" srcId="{C228F2CC-6948-4A9B-93BA-239EE164D5F4}" destId="{9CB85660-48AC-48BD-996D-A6B002F4C40F}" srcOrd="2" destOrd="0" parTransId="{354B44AA-6790-42E2-9F7A-146C0C854E5E}" sibTransId="{16A18140-2646-4D26-97CC-88860B269032}"/>
    <dgm:cxn modelId="{F27F1AD3-AB70-4BB7-B7D5-8C9DA125907C}" type="presOf" srcId="{37620E8D-AF6C-4EAB-8D57-2EE25690AE69}" destId="{6D380141-D496-4222-A821-08F06856836E}" srcOrd="0" destOrd="0" presId="urn:microsoft.com/office/officeart/2005/8/layout/vList5"/>
    <dgm:cxn modelId="{FD4C39EA-986B-4652-9C9B-0DDD2D4EE48D}" srcId="{9CB85660-48AC-48BD-996D-A6B002F4C40F}" destId="{BE3A2C4E-E708-4BB9-B3E7-70BA8793BBFD}" srcOrd="0" destOrd="0" parTransId="{1027EA13-7E8F-4D6B-BF5D-04BBBEEFC7A7}" sibTransId="{F8C505F6-169D-44C8-91C7-63B1DA87D518}"/>
    <dgm:cxn modelId="{E96D3C96-A4BA-41E0-869F-FAEC00ECA86C}" srcId="{D375FC94-960D-4625-945E-ED4D479B356A}" destId="{FC6830BA-7338-4BF0-AC1B-950CD386990E}" srcOrd="0" destOrd="0" parTransId="{A25A39A6-A449-4374-8569-89BA56014C1D}" sibTransId="{D5928CA3-8BC4-4DC0-9666-11E1BCCDFD33}"/>
    <dgm:cxn modelId="{64F5A6E0-AFCD-4951-935B-AFB53BD1AAC5}" srcId="{C228F2CC-6948-4A9B-93BA-239EE164D5F4}" destId="{D375FC94-960D-4625-945E-ED4D479B356A}" srcOrd="1" destOrd="0" parTransId="{356E3F98-19FC-4729-9669-512943F5ECF5}" sibTransId="{8A7A4C48-0F1D-40B0-A1DA-71366084FCFC}"/>
    <dgm:cxn modelId="{C868C214-28BF-447F-84A4-45A30DA5E3C1}" type="presOf" srcId="{C228F2CC-6948-4A9B-93BA-239EE164D5F4}" destId="{80E1FD9E-B615-4BC4-BF61-83E137F041DA}" srcOrd="0" destOrd="0" presId="urn:microsoft.com/office/officeart/2005/8/layout/vList5"/>
    <dgm:cxn modelId="{4FA73586-2C0A-4748-8A1D-D86A98A93726}" type="presParOf" srcId="{80E1FD9E-B615-4BC4-BF61-83E137F041DA}" destId="{AF75C58F-471E-4212-9B4D-34AE23AB91EB}" srcOrd="0" destOrd="0" presId="urn:microsoft.com/office/officeart/2005/8/layout/vList5"/>
    <dgm:cxn modelId="{AD909232-4541-4816-815F-10A4F1A8EEAF}" type="presParOf" srcId="{AF75C58F-471E-4212-9B4D-34AE23AB91EB}" destId="{066F3EC5-CBC8-4585-A8C5-843F7C63B2FD}" srcOrd="0" destOrd="0" presId="urn:microsoft.com/office/officeart/2005/8/layout/vList5"/>
    <dgm:cxn modelId="{5AC4D918-699C-41A1-931A-EF1CB0555E39}" type="presParOf" srcId="{AF75C58F-471E-4212-9B4D-34AE23AB91EB}" destId="{6D380141-D496-4222-A821-08F06856836E}" srcOrd="1" destOrd="0" presId="urn:microsoft.com/office/officeart/2005/8/layout/vList5"/>
    <dgm:cxn modelId="{1C5059C2-59BA-4A36-B2D6-10525E03D800}" type="presParOf" srcId="{80E1FD9E-B615-4BC4-BF61-83E137F041DA}" destId="{12B92AA8-1465-42C3-AD6D-F7752ECB8EFF}" srcOrd="1" destOrd="0" presId="urn:microsoft.com/office/officeart/2005/8/layout/vList5"/>
    <dgm:cxn modelId="{AE6A2FAE-83F0-4C83-A697-B12ED0D34970}" type="presParOf" srcId="{80E1FD9E-B615-4BC4-BF61-83E137F041DA}" destId="{D1DB26C3-15A3-4181-8AEF-A806F4CD4E6C}" srcOrd="2" destOrd="0" presId="urn:microsoft.com/office/officeart/2005/8/layout/vList5"/>
    <dgm:cxn modelId="{E0BD41A8-8E6A-435E-9A1F-FB4615A603B2}" type="presParOf" srcId="{D1DB26C3-15A3-4181-8AEF-A806F4CD4E6C}" destId="{73CB8090-FA95-4726-91AC-71F8B73105C8}" srcOrd="0" destOrd="0" presId="urn:microsoft.com/office/officeart/2005/8/layout/vList5"/>
    <dgm:cxn modelId="{D47BFB70-AB55-4674-BA54-83C627DC44FB}" type="presParOf" srcId="{D1DB26C3-15A3-4181-8AEF-A806F4CD4E6C}" destId="{9A2753B8-EA42-4AF6-8662-D4E09528636D}" srcOrd="1" destOrd="0" presId="urn:microsoft.com/office/officeart/2005/8/layout/vList5"/>
    <dgm:cxn modelId="{C77C75B0-3099-445E-A890-EBBB3DF08E92}" type="presParOf" srcId="{80E1FD9E-B615-4BC4-BF61-83E137F041DA}" destId="{B420F4AF-3A84-401A-BEAF-5A88A0A9AE0C}" srcOrd="3" destOrd="0" presId="urn:microsoft.com/office/officeart/2005/8/layout/vList5"/>
    <dgm:cxn modelId="{BBC7C23D-07D9-4BA1-ABD5-5FB3482E85FC}" type="presParOf" srcId="{80E1FD9E-B615-4BC4-BF61-83E137F041DA}" destId="{02F24277-C545-4185-B1CD-DBA3FBA50CC3}" srcOrd="4" destOrd="0" presId="urn:microsoft.com/office/officeart/2005/8/layout/vList5"/>
    <dgm:cxn modelId="{678F6BD0-03AD-47D2-A75F-B6BE5362426D}" type="presParOf" srcId="{02F24277-C545-4185-B1CD-DBA3FBA50CC3}" destId="{E6B408BC-4BDE-4E84-A108-7BDFE682D8D2}" srcOrd="0" destOrd="0" presId="urn:microsoft.com/office/officeart/2005/8/layout/vList5"/>
    <dgm:cxn modelId="{787294ED-6729-4A63-86BB-DD19A51E6FC6}" type="presParOf" srcId="{02F24277-C545-4185-B1CD-DBA3FBA50CC3}" destId="{E79B00BF-1006-4ABD-9EEA-A9D0F59BA58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4C8205-0CE5-4935-89B5-2178707437C1}">
      <dsp:nvSpPr>
        <dsp:cNvPr id="0" name=""/>
        <dsp:cNvSpPr/>
      </dsp:nvSpPr>
      <dsp:spPr>
        <a:xfrm>
          <a:off x="0" y="327876"/>
          <a:ext cx="7200800" cy="403200"/>
        </a:xfrm>
        <a:prstGeom prst="rect">
          <a:avLst/>
        </a:prstGeom>
        <a:solidFill>
          <a:schemeClr val="bg2">
            <a:lumMod val="20000"/>
            <a:lumOff val="80000"/>
            <a:alpha val="9000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C4B9A7-9375-415D-A6B1-C102A0DF3415}">
      <dsp:nvSpPr>
        <dsp:cNvPr id="0" name=""/>
        <dsp:cNvSpPr/>
      </dsp:nvSpPr>
      <dsp:spPr>
        <a:xfrm>
          <a:off x="340234" y="0"/>
          <a:ext cx="5040560" cy="4723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1" tIns="0" rIns="190521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th-TH" sz="1700" b="1" kern="1200" dirty="0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ผู้ป่วยได้รับการซักประวัติ ประเมินอาการ การบันทึกข้อมูลเอกสารที่เกี่ยวข้อง</a:t>
          </a:r>
        </a:p>
      </dsp:txBody>
      <dsp:txXfrm>
        <a:off x="363291" y="23057"/>
        <a:ext cx="4994446" cy="426206"/>
      </dsp:txXfrm>
    </dsp:sp>
    <dsp:sp modelId="{3385ABD1-6740-485B-8F6D-D16085F51212}">
      <dsp:nvSpPr>
        <dsp:cNvPr id="0" name=""/>
        <dsp:cNvSpPr/>
      </dsp:nvSpPr>
      <dsp:spPr>
        <a:xfrm>
          <a:off x="0" y="1053636"/>
          <a:ext cx="7200800" cy="403200"/>
        </a:xfrm>
        <a:prstGeom prst="rect">
          <a:avLst/>
        </a:prstGeom>
        <a:solidFill>
          <a:schemeClr val="bg2">
            <a:lumMod val="20000"/>
            <a:lumOff val="80000"/>
            <a:alpha val="90000"/>
          </a:schemeClr>
        </a:solidFill>
        <a:ln w="25400" cap="flat" cmpd="sng" algn="ctr">
          <a:solidFill>
            <a:schemeClr val="accent3">
              <a:hueOff val="1327805"/>
              <a:satOff val="-1092"/>
              <a:lumOff val="12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0D9DB0-24AD-4A7A-AB11-7588ACACC59F}">
      <dsp:nvSpPr>
        <dsp:cNvPr id="0" name=""/>
        <dsp:cNvSpPr/>
      </dsp:nvSpPr>
      <dsp:spPr>
        <a:xfrm>
          <a:off x="360040" y="814944"/>
          <a:ext cx="5040560" cy="472320"/>
        </a:xfrm>
        <a:prstGeom prst="roundRect">
          <a:avLst/>
        </a:prstGeom>
        <a:solidFill>
          <a:schemeClr val="accent3">
            <a:hueOff val="1327805"/>
            <a:satOff val="-1092"/>
            <a:lumOff val="12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1" tIns="0" rIns="190521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th-TH" sz="1500" b="1" kern="1200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ผู้ป่วยรับการตรวจ</a:t>
          </a:r>
          <a:r>
            <a:rPr lang="en-US" sz="1500" b="1" kern="1200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 Spirometry </a:t>
          </a:r>
          <a:r>
            <a:rPr lang="th-TH" sz="1500" b="1" kern="1200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(สาธิตและฝึกการตรวจ การวิเคราะห์ผลตรวจ</a:t>
          </a:r>
          <a:r>
            <a:rPr lang="en-US" sz="1500" b="1" kern="1200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 Spirometry</a:t>
          </a:r>
          <a:r>
            <a:rPr lang="th-TH" sz="1500" b="1" kern="1200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)</a:t>
          </a:r>
          <a:endParaRPr lang="en-US" sz="1500" b="1" kern="1200" dirty="0" smtClean="0">
            <a:latin typeface="Angsana New" pitchFamily="18" charset="-34"/>
            <a:cs typeface="Angsana New" pitchFamily="18" charset="-34"/>
          </a:endParaRPr>
        </a:p>
      </dsp:txBody>
      <dsp:txXfrm>
        <a:off x="383097" y="838001"/>
        <a:ext cx="4994446" cy="426206"/>
      </dsp:txXfrm>
    </dsp:sp>
    <dsp:sp modelId="{3DFFF787-A054-4C72-BD2E-D870ED8A476E}">
      <dsp:nvSpPr>
        <dsp:cNvPr id="0" name=""/>
        <dsp:cNvSpPr/>
      </dsp:nvSpPr>
      <dsp:spPr>
        <a:xfrm>
          <a:off x="0" y="1779396"/>
          <a:ext cx="7200800" cy="403200"/>
        </a:xfrm>
        <a:prstGeom prst="rect">
          <a:avLst/>
        </a:prstGeom>
        <a:solidFill>
          <a:schemeClr val="bg2">
            <a:lumMod val="20000"/>
            <a:lumOff val="80000"/>
            <a:alpha val="90000"/>
          </a:schemeClr>
        </a:solidFill>
        <a:ln w="25400" cap="flat" cmpd="sng" algn="ctr">
          <a:solidFill>
            <a:schemeClr val="accent3">
              <a:hueOff val="2655610"/>
              <a:satOff val="-2184"/>
              <a:lumOff val="24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CAA9BD-4020-4B4C-B3E2-F8E2FD02392D}">
      <dsp:nvSpPr>
        <dsp:cNvPr id="0" name=""/>
        <dsp:cNvSpPr/>
      </dsp:nvSpPr>
      <dsp:spPr>
        <a:xfrm>
          <a:off x="360040" y="1543236"/>
          <a:ext cx="5040560" cy="472320"/>
        </a:xfrm>
        <a:prstGeom prst="roundRect">
          <a:avLst/>
        </a:prstGeom>
        <a:solidFill>
          <a:schemeClr val="accent3">
            <a:hueOff val="2655610"/>
            <a:satOff val="-2184"/>
            <a:lumOff val="2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1" tIns="0" rIns="19052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800" b="1" kern="1200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ผู้ป่วยรับการประเมินสมรรถภาพปอด 6</a:t>
          </a:r>
          <a:r>
            <a:rPr lang="en-US" sz="1800" b="1" kern="1200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MWT </a:t>
          </a:r>
          <a:r>
            <a:rPr lang="th-TH" sz="1800" b="1" kern="1200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การฟื้นฟูสมรรถภาพปอด</a:t>
          </a:r>
          <a:endParaRPr lang="th-TH" sz="1800" b="1" kern="1200" dirty="0"/>
        </a:p>
      </dsp:txBody>
      <dsp:txXfrm>
        <a:off x="383097" y="1566293"/>
        <a:ext cx="4994446" cy="426206"/>
      </dsp:txXfrm>
    </dsp:sp>
    <dsp:sp modelId="{9AD07FC2-13AA-4D9D-878D-4A711491C7E2}">
      <dsp:nvSpPr>
        <dsp:cNvPr id="0" name=""/>
        <dsp:cNvSpPr/>
      </dsp:nvSpPr>
      <dsp:spPr>
        <a:xfrm>
          <a:off x="0" y="2505156"/>
          <a:ext cx="7200800" cy="403200"/>
        </a:xfrm>
        <a:prstGeom prst="rect">
          <a:avLst/>
        </a:prstGeom>
        <a:solidFill>
          <a:schemeClr val="bg2">
            <a:lumMod val="20000"/>
            <a:lumOff val="80000"/>
            <a:alpha val="90000"/>
          </a:schemeClr>
        </a:solidFill>
        <a:ln w="25400" cap="flat" cmpd="sng" algn="ctr">
          <a:solidFill>
            <a:schemeClr val="accent3">
              <a:hueOff val="3983415"/>
              <a:satOff val="-3277"/>
              <a:lumOff val="3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29EDDA-20CC-49B5-B943-012C87E2D04D}">
      <dsp:nvSpPr>
        <dsp:cNvPr id="0" name=""/>
        <dsp:cNvSpPr/>
      </dsp:nvSpPr>
      <dsp:spPr>
        <a:xfrm>
          <a:off x="360040" y="2268996"/>
          <a:ext cx="5040560" cy="472320"/>
        </a:xfrm>
        <a:prstGeom prst="roundRect">
          <a:avLst/>
        </a:prstGeom>
        <a:solidFill>
          <a:schemeClr val="accent3">
            <a:hueOff val="3983415"/>
            <a:satOff val="-3277"/>
            <a:lumOff val="3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1" tIns="0" rIns="19052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ผู้ป่วยรับการประเมินเทคนิคการใช้ยาสูดพ่นยา</a:t>
          </a:r>
          <a:endParaRPr lang="th-TH" sz="2000" b="1" kern="1200" dirty="0"/>
        </a:p>
      </dsp:txBody>
      <dsp:txXfrm>
        <a:off x="383097" y="2292053"/>
        <a:ext cx="4994446" cy="426206"/>
      </dsp:txXfrm>
    </dsp:sp>
    <dsp:sp modelId="{41DB389F-8EC3-4769-8290-BB5A80790622}">
      <dsp:nvSpPr>
        <dsp:cNvPr id="0" name=""/>
        <dsp:cNvSpPr/>
      </dsp:nvSpPr>
      <dsp:spPr>
        <a:xfrm>
          <a:off x="0" y="3230916"/>
          <a:ext cx="7200800" cy="403200"/>
        </a:xfrm>
        <a:prstGeom prst="rect">
          <a:avLst/>
        </a:prstGeom>
        <a:solidFill>
          <a:schemeClr val="bg2">
            <a:lumMod val="20000"/>
            <a:lumOff val="80000"/>
            <a:alpha val="90000"/>
          </a:schemeClr>
        </a:solidFill>
        <a:ln w="25400" cap="flat" cmpd="sng" algn="ctr">
          <a:solidFill>
            <a:schemeClr val="accent3">
              <a:hueOff val="5311220"/>
              <a:satOff val="-4369"/>
              <a:lumOff val="48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8819D7-F3A9-4721-BFB4-CFD315A7EDF9}">
      <dsp:nvSpPr>
        <dsp:cNvPr id="0" name=""/>
        <dsp:cNvSpPr/>
      </dsp:nvSpPr>
      <dsp:spPr>
        <a:xfrm>
          <a:off x="360040" y="2994756"/>
          <a:ext cx="5040560" cy="472320"/>
        </a:xfrm>
        <a:prstGeom prst="roundRect">
          <a:avLst/>
        </a:prstGeom>
        <a:solidFill>
          <a:schemeClr val="accent3">
            <a:hueOff val="5311220"/>
            <a:satOff val="-4369"/>
            <a:lumOff val="4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1" tIns="0" rIns="19052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ผู้ป่วยรับการประเมินภาวะโภชนาการและแนะการบริโภคอาหาร</a:t>
          </a:r>
          <a:endParaRPr lang="th-TH" sz="2000" b="1" kern="1200" dirty="0"/>
        </a:p>
      </dsp:txBody>
      <dsp:txXfrm>
        <a:off x="383097" y="3017813"/>
        <a:ext cx="4994446" cy="426206"/>
      </dsp:txXfrm>
    </dsp:sp>
    <dsp:sp modelId="{FE3D726D-08A7-4963-B4EE-FD0441483106}">
      <dsp:nvSpPr>
        <dsp:cNvPr id="0" name=""/>
        <dsp:cNvSpPr/>
      </dsp:nvSpPr>
      <dsp:spPr>
        <a:xfrm>
          <a:off x="0" y="3877033"/>
          <a:ext cx="7200800" cy="403200"/>
        </a:xfrm>
        <a:prstGeom prst="rect">
          <a:avLst/>
        </a:prstGeom>
        <a:solidFill>
          <a:schemeClr val="bg2">
            <a:lumMod val="20000"/>
            <a:lumOff val="80000"/>
            <a:alpha val="90000"/>
          </a:schemeClr>
        </a:solidFill>
        <a:ln w="25400" cap="flat" cmpd="sng" algn="ctr">
          <a:solidFill>
            <a:schemeClr val="accent3">
              <a:hueOff val="6639025"/>
              <a:satOff val="-5461"/>
              <a:lumOff val="6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720811-CCF1-4B65-94BD-7AFCB30EA13B}">
      <dsp:nvSpPr>
        <dsp:cNvPr id="0" name=""/>
        <dsp:cNvSpPr/>
      </dsp:nvSpPr>
      <dsp:spPr>
        <a:xfrm>
          <a:off x="360040" y="3720516"/>
          <a:ext cx="5040560" cy="392677"/>
        </a:xfrm>
        <a:prstGeom prst="roundRect">
          <a:avLst/>
        </a:prstGeom>
        <a:solidFill>
          <a:schemeClr val="accent3">
            <a:hueOff val="6639025"/>
            <a:satOff val="-5461"/>
            <a:lumOff val="6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1" tIns="0" rIns="19052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smtClean="0">
              <a:latin typeface="Angsana New" pitchFamily="18" charset="-34"/>
              <a:ea typeface="Times New Roman" pitchFamily="18" charset="0"/>
              <a:cs typeface="Angsana New" pitchFamily="18" charset="-34"/>
            </a:rPr>
            <a:t>ผู้ป่วยที่สูบบุหรี่ได้รับคำแนะนำเทคนิควิธีการเลิกบุหรี่</a:t>
          </a:r>
          <a:endParaRPr lang="th-TH" sz="2000" b="1" kern="1200" dirty="0"/>
        </a:p>
      </dsp:txBody>
      <dsp:txXfrm>
        <a:off x="379209" y="3739685"/>
        <a:ext cx="5002222" cy="3543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380141-D496-4222-A821-08F06856836E}">
      <dsp:nvSpPr>
        <dsp:cNvPr id="0" name=""/>
        <dsp:cNvSpPr/>
      </dsp:nvSpPr>
      <dsp:spPr>
        <a:xfrm rot="5400000">
          <a:off x="4704245" y="-1151402"/>
          <a:ext cx="1278632" cy="361646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โดย แพทย์ประจำคลินิกโรค </a:t>
          </a:r>
          <a:r>
            <a:rPr kumimoji="0" lang="en-US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COPD </a:t>
          </a:r>
          <a:r>
            <a:rPr kumimoji="0" lang="th-TH" sz="2000" b="1" i="0" u="none" strike="noStrike" kern="1200" cap="none" normalizeH="0" baseline="0" dirty="0" err="1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รพช.</a:t>
          </a:r>
          <a: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 </a:t>
          </a:r>
          <a:b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</a:br>
          <a: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และ</a:t>
          </a:r>
          <a:r>
            <a:rPr kumimoji="0" lang="th-TH" sz="2000" b="1" i="0" u="none" strike="noStrike" kern="1200" cap="none" normalizeH="0" baseline="0" dirty="0" err="1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อายุร</a:t>
          </a:r>
          <a: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แพทย์โรคระบบทางเดินหายใจแนะนำแนวทางการรักษา และ </a:t>
          </a:r>
          <a:r>
            <a:rPr kumimoji="0" lang="en-US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case discussion</a:t>
          </a:r>
          <a: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 </a:t>
          </a:r>
          <a:endParaRPr lang="th-TH" sz="2000" b="1" kern="1200" dirty="0">
            <a:latin typeface="Angsana New" panose="02020603050405020304" pitchFamily="18" charset="-34"/>
            <a:cs typeface="Angsana New" panose="02020603050405020304" pitchFamily="18" charset="-34"/>
          </a:endParaRPr>
        </a:p>
      </dsp:txBody>
      <dsp:txXfrm rot="-5400000">
        <a:off x="3535331" y="79930"/>
        <a:ext cx="3554042" cy="1153796"/>
      </dsp:txXfrm>
    </dsp:sp>
    <dsp:sp modelId="{066F3EC5-CBC8-4585-A8C5-843F7C63B2FD}">
      <dsp:nvSpPr>
        <dsp:cNvPr id="0" name=""/>
        <dsp:cNvSpPr/>
      </dsp:nvSpPr>
      <dsp:spPr>
        <a:xfrm>
          <a:off x="663" y="1984"/>
          <a:ext cx="3534667" cy="130968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24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ผู้ป่วยรับการวินิจฉัยและตรวจรักษา</a:t>
          </a:r>
          <a:endParaRPr lang="th-TH" sz="2400" b="1" kern="1200" dirty="0">
            <a:latin typeface="Angsana New" panose="02020603050405020304" pitchFamily="18" charset="-34"/>
            <a:cs typeface="Angsana New" panose="02020603050405020304" pitchFamily="18" charset="-34"/>
          </a:endParaRPr>
        </a:p>
      </dsp:txBody>
      <dsp:txXfrm>
        <a:off x="64597" y="65918"/>
        <a:ext cx="3406799" cy="1181819"/>
      </dsp:txXfrm>
    </dsp:sp>
    <dsp:sp modelId="{9A2753B8-EA42-4AF6-8662-D4E09528636D}">
      <dsp:nvSpPr>
        <dsp:cNvPr id="0" name=""/>
        <dsp:cNvSpPr/>
      </dsp:nvSpPr>
      <dsp:spPr>
        <a:xfrm rot="5400000">
          <a:off x="4812833" y="217064"/>
          <a:ext cx="1047750" cy="3629871"/>
        </a:xfrm>
        <a:prstGeom prst="round2SameRect">
          <a:avLst/>
        </a:prstGeom>
        <a:solidFill>
          <a:schemeClr val="accent3">
            <a:tint val="40000"/>
            <a:alpha val="90000"/>
            <a:hueOff val="3219354"/>
            <a:satOff val="1252"/>
            <a:lumOff val="515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3219354"/>
              <a:satOff val="1252"/>
              <a:lumOff val="5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โดย แพทย์ประจำคลินิกโรค </a:t>
          </a:r>
          <a:r>
            <a:rPr kumimoji="0" lang="en-US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COPD </a:t>
          </a:r>
          <a:r>
            <a:rPr kumimoji="0" lang="th-TH" sz="2000" b="1" i="0" u="none" strike="noStrike" kern="1200" cap="none" normalizeH="0" baseline="0" dirty="0" err="1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รพช.</a:t>
          </a:r>
          <a: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 </a:t>
          </a:r>
          <a:b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</a:br>
          <a: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และ</a:t>
          </a:r>
          <a:r>
            <a:rPr kumimoji="0" lang="th-TH" sz="2000" b="1" i="0" u="none" strike="noStrike" kern="1200" cap="none" normalizeH="0" baseline="0" dirty="0" err="1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อายุร</a:t>
          </a:r>
          <a: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แพทย์โรคระบบทางเดินหายใจแนะนำแนวทางการรักษา และ </a:t>
          </a:r>
          <a:r>
            <a:rPr kumimoji="0" lang="en-US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case discussion</a:t>
          </a:r>
          <a: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  </a:t>
          </a:r>
          <a:endParaRPr lang="th-TH" sz="2000" b="1" kern="1200" dirty="0" smtClean="0">
            <a:latin typeface="Angsana New" panose="02020603050405020304" pitchFamily="18" charset="-34"/>
            <a:cs typeface="Angsana New" panose="02020603050405020304" pitchFamily="18" charset="-34"/>
          </a:endParaRPr>
        </a:p>
      </dsp:txBody>
      <dsp:txXfrm rot="-5400000">
        <a:off x="3521773" y="1559272"/>
        <a:ext cx="3578724" cy="945456"/>
      </dsp:txXfrm>
    </dsp:sp>
    <dsp:sp modelId="{73CB8090-FA95-4726-91AC-71F8B73105C8}">
      <dsp:nvSpPr>
        <dsp:cNvPr id="0" name=""/>
        <dsp:cNvSpPr/>
      </dsp:nvSpPr>
      <dsp:spPr>
        <a:xfrm>
          <a:off x="663" y="1377156"/>
          <a:ext cx="3521109" cy="1309687"/>
        </a:xfrm>
        <a:prstGeom prst="roundRect">
          <a:avLst/>
        </a:prstGeom>
        <a:solidFill>
          <a:schemeClr val="accent3">
            <a:hueOff val="3319512"/>
            <a:satOff val="-2731"/>
            <a:lumOff val="30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นำเสนอผลการดำเนินงานของคลินิกโรค </a:t>
          </a:r>
          <a:r>
            <a:rPr kumimoji="0" lang="en-US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COPD </a:t>
          </a:r>
          <a:r>
            <a:rPr kumimoji="0" lang="th-TH" sz="2000" b="1" i="0" u="none" strike="noStrike" kern="1200" cap="none" normalizeH="0" baseline="0" dirty="0" err="1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รพช.</a:t>
          </a:r>
          <a: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 และแลกเปลี่ยนเรียนรู้ </a:t>
          </a:r>
          <a:b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</a:br>
          <a: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ข้อเสนอแนะจากทีมผู้นิเทศ</a:t>
          </a:r>
          <a:endParaRPr lang="th-TH" sz="2000" b="1" kern="1200" dirty="0">
            <a:latin typeface="Angsana New" panose="02020603050405020304" pitchFamily="18" charset="-34"/>
            <a:cs typeface="Angsana New" panose="02020603050405020304" pitchFamily="18" charset="-34"/>
          </a:endParaRPr>
        </a:p>
      </dsp:txBody>
      <dsp:txXfrm>
        <a:off x="64597" y="1441090"/>
        <a:ext cx="3393241" cy="1181819"/>
      </dsp:txXfrm>
    </dsp:sp>
    <dsp:sp modelId="{E79B00BF-1006-4ABD-9EEA-A9D0F59BA585}">
      <dsp:nvSpPr>
        <dsp:cNvPr id="0" name=""/>
        <dsp:cNvSpPr/>
      </dsp:nvSpPr>
      <dsp:spPr>
        <a:xfrm rot="5400000">
          <a:off x="4812833" y="1592236"/>
          <a:ext cx="1047750" cy="3629871"/>
        </a:xfrm>
        <a:prstGeom prst="round2SameRect">
          <a:avLst/>
        </a:prstGeom>
        <a:solidFill>
          <a:schemeClr val="accent3">
            <a:tint val="40000"/>
            <a:alpha val="90000"/>
            <a:hueOff val="6438709"/>
            <a:satOff val="2504"/>
            <a:lumOff val="103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6438709"/>
              <a:satOff val="2504"/>
              <a:lumOff val="10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th-TH" sz="26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โดย</a:t>
          </a:r>
          <a:r>
            <a:rPr kumimoji="0" lang="th-TH" sz="2600" b="1" i="0" u="none" strike="noStrike" kern="1200" cap="none" normalizeH="0" baseline="0" dirty="0" err="1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ทีมสห</a:t>
          </a:r>
          <a:r>
            <a:rPr kumimoji="0" lang="th-TH" sz="26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วิชาชีพประจำคลินิกโรค </a:t>
          </a:r>
          <a:r>
            <a:rPr kumimoji="0" lang="en-US" sz="26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COPD </a:t>
          </a:r>
          <a:r>
            <a:rPr kumimoji="0" lang="th-TH" sz="2600" b="1" i="0" u="none" strike="noStrike" kern="1200" cap="none" normalizeH="0" baseline="0" dirty="0" err="1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รพช</a:t>
          </a:r>
          <a:r>
            <a:rPr kumimoji="0" lang="th-TH" sz="26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. และทีมนิเทศ</a:t>
          </a:r>
          <a:endParaRPr lang="th-TH" sz="2600" b="1" kern="1200" dirty="0">
            <a:latin typeface="Angsana New" panose="02020603050405020304" pitchFamily="18" charset="-34"/>
            <a:cs typeface="Angsana New" panose="02020603050405020304" pitchFamily="18" charset="-34"/>
          </a:endParaRPr>
        </a:p>
      </dsp:txBody>
      <dsp:txXfrm rot="-5400000">
        <a:off x="3521773" y="2934444"/>
        <a:ext cx="3578724" cy="945456"/>
      </dsp:txXfrm>
    </dsp:sp>
    <dsp:sp modelId="{E6B408BC-4BDE-4E84-A108-7BDFE682D8D2}">
      <dsp:nvSpPr>
        <dsp:cNvPr id="0" name=""/>
        <dsp:cNvSpPr/>
      </dsp:nvSpPr>
      <dsp:spPr>
        <a:xfrm>
          <a:off x="663" y="2752328"/>
          <a:ext cx="3521109" cy="1309687"/>
        </a:xfrm>
        <a:prstGeom prst="roundRect">
          <a:avLst/>
        </a:prstGeom>
        <a:solidFill>
          <a:schemeClr val="accent3">
            <a:hueOff val="6639025"/>
            <a:satOff val="-5461"/>
            <a:lumOff val="6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ชี้แจงแนวทางแผนการดำเนินงานเขต จังหวัด แนวทางปฏิบัติและ</a:t>
          </a:r>
          <a:r>
            <a:rPr kumimoji="0" lang="en-US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 KPI </a:t>
          </a:r>
          <a:r>
            <a:rPr kumimoji="0" lang="th-TH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ที่ เกี่ยวข้อง การบันทึกข้อมูลและการประมวลผลผ่าน ๔๓ แฟ้ม/</a:t>
          </a:r>
          <a:r>
            <a:rPr kumimoji="0" lang="en-US" sz="2000" b="1" i="0" u="none" strike="noStrike" kern="1200" cap="none" normalizeH="0" baseline="0" dirty="0" smtClean="0">
              <a:ln/>
              <a:effectLst/>
              <a:latin typeface="Angsana New" panose="02020603050405020304" pitchFamily="18" charset="-34"/>
              <a:ea typeface="Times New Roman" pitchFamily="18" charset="0"/>
              <a:cs typeface="Angsana New" panose="02020603050405020304" pitchFamily="18" charset="-34"/>
            </a:rPr>
            <a:t>HDC</a:t>
          </a:r>
          <a:endParaRPr lang="th-TH" sz="2000" b="1" kern="1200" dirty="0">
            <a:latin typeface="Angsana New" panose="02020603050405020304" pitchFamily="18" charset="-34"/>
            <a:cs typeface="Angsana New" panose="02020603050405020304" pitchFamily="18" charset="-34"/>
          </a:endParaRPr>
        </a:p>
      </dsp:txBody>
      <dsp:txXfrm>
        <a:off x="64597" y="2816262"/>
        <a:ext cx="3393241" cy="1181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60203124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99551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1641612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5140189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5769698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541640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280723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943107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674654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78057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65936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19759818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68885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7539815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598758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 flipH="1">
            <a:off x="6025" y="301575"/>
            <a:ext cx="9150050" cy="4496748"/>
          </a:xfrm>
          <a:custGeom>
            <a:avLst/>
            <a:gdLst/>
            <a:ahLst/>
            <a:cxnLst/>
            <a:rect l="0" t="0" r="0" b="0"/>
            <a:pathLst>
              <a:path w="366002" h="149344" extrusionOk="0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  <p:sp>
        <p:nvSpPr>
          <p:cNvPr id="10" name="Shape 10"/>
          <p:cNvSpPr/>
          <p:nvPr/>
        </p:nvSpPr>
        <p:spPr>
          <a:xfrm>
            <a:off x="-5900" y="759982"/>
            <a:ext cx="9144150" cy="3769800"/>
          </a:xfrm>
          <a:custGeom>
            <a:avLst/>
            <a:gdLst/>
            <a:ahLst/>
            <a:cxnLst/>
            <a:rect l="0" t="0" r="0" b="0"/>
            <a:pathLst>
              <a:path w="365766" h="150792" extrusionOk="0">
                <a:moveTo>
                  <a:pt x="365766" y="12416"/>
                </a:moveTo>
                <a:lnTo>
                  <a:pt x="289997" y="0"/>
                </a:lnTo>
                <a:lnTo>
                  <a:pt x="0" y="55421"/>
                </a:lnTo>
                <a:lnTo>
                  <a:pt x="0" y="127486"/>
                </a:lnTo>
                <a:lnTo>
                  <a:pt x="70927" y="150792"/>
                </a:lnTo>
                <a:lnTo>
                  <a:pt x="365766" y="122256"/>
                </a:lnTo>
                <a:close/>
              </a:path>
            </a:pathLst>
          </a:custGeom>
          <a:solidFill>
            <a:srgbClr val="00AE9D">
              <a:alpha val="26540"/>
            </a:srgbClr>
          </a:solidFill>
          <a:ln>
            <a:noFill/>
          </a:ln>
        </p:spPr>
      </p:sp>
      <p:sp>
        <p:nvSpPr>
          <p:cNvPr id="11" name="Shape 11"/>
          <p:cNvSpPr/>
          <p:nvPr/>
        </p:nvSpPr>
        <p:spPr>
          <a:xfrm>
            <a:off x="0" y="1351100"/>
            <a:ext cx="9156075" cy="2889063"/>
          </a:xfrm>
          <a:custGeom>
            <a:avLst/>
            <a:gdLst/>
            <a:ahLst/>
            <a:cxnLst/>
            <a:rect l="0" t="0" r="0" b="0"/>
            <a:pathLst>
              <a:path w="366243" h="106157" extrusionOk="0">
                <a:moveTo>
                  <a:pt x="241" y="0"/>
                </a:moveTo>
                <a:lnTo>
                  <a:pt x="0" y="77929"/>
                </a:lnTo>
                <a:lnTo>
                  <a:pt x="366243" y="106157"/>
                </a:lnTo>
                <a:lnTo>
                  <a:pt x="366243" y="4102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60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Shape 37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38" name="Shape 38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0" t="0" r="0" b="0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9" name="Shape 39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0" t="0" r="0" b="0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40" name="Shape 40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0" t="0" r="0" b="0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  <p:sp>
          <p:nvSpPr>
            <p:cNvPr id="41" name="Shape 41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0" t="0" r="0" b="0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2" name="Shape 42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0" t="0" r="0" b="0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43" name="Shape 43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0" t="0" r="0" b="0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</p:grp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100" cy="3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◆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◆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◇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679180" y="1495850"/>
            <a:ext cx="3560100" cy="3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◆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◆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◇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Shape 48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49" name="Shape 49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0" t="0" r="0" b="0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0" name="Shape 50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0" t="0" r="0" b="0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51" name="Shape 51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0" t="0" r="0" b="0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  <p:sp>
          <p:nvSpPr>
            <p:cNvPr id="52" name="Shape 52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0" t="0" r="0" b="0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3" name="Shape 53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0" t="0" r="0" b="0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54" name="Shape 54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0" t="0" r="0" b="0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</p:grpSp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870750" y="1495850"/>
            <a:ext cx="2365200" cy="3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◆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◆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◇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3357262" y="1495850"/>
            <a:ext cx="2365200" cy="3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◆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◆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◇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3"/>
          </p:nvPr>
        </p:nvSpPr>
        <p:spPr>
          <a:xfrm>
            <a:off x="5843773" y="1495850"/>
            <a:ext cx="2365200" cy="3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◆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◆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◇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Shape 60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61" name="Shape 61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0" t="0" r="0" b="0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2" name="Shape 62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0" t="0" r="0" b="0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63" name="Shape 63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0" t="0" r="0" b="0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  <p:sp>
          <p:nvSpPr>
            <p:cNvPr id="64" name="Shape 64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0" t="0" r="0" b="0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5" name="Shape 65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0" t="0" r="0" b="0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66" name="Shape 66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0" t="0" r="0" b="0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</p:grp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0" t="0" r="0" b="0"/>
            <a:pathLst>
              <a:path w="342116" h="53320" extrusionOk="0">
                <a:moveTo>
                  <a:pt x="0" y="0"/>
                </a:moveTo>
                <a:lnTo>
                  <a:pt x="0" y="53320"/>
                </a:lnTo>
                <a:lnTo>
                  <a:pt x="342116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8" name="Shape 78"/>
          <p:cNvSpPr/>
          <p:nvPr/>
        </p:nvSpPr>
        <p:spPr>
          <a:xfrm>
            <a:off x="-6025" y="2"/>
            <a:ext cx="4445394" cy="1085644"/>
          </a:xfrm>
          <a:custGeom>
            <a:avLst/>
            <a:gdLst/>
            <a:ahLst/>
            <a:cxnLst/>
            <a:rect l="0" t="0" r="0" b="0"/>
            <a:pathLst>
              <a:path w="291932" h="58628" extrusionOk="0">
                <a:moveTo>
                  <a:pt x="0" y="18578"/>
                </a:moveTo>
                <a:lnTo>
                  <a:pt x="241" y="34019"/>
                </a:lnTo>
                <a:lnTo>
                  <a:pt x="221482" y="58628"/>
                </a:lnTo>
                <a:lnTo>
                  <a:pt x="291932" y="0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79" name="Shape 79"/>
          <p:cNvSpPr/>
          <p:nvPr/>
        </p:nvSpPr>
        <p:spPr>
          <a:xfrm>
            <a:off x="6375475" y="4745747"/>
            <a:ext cx="2548913" cy="400879"/>
          </a:xfrm>
          <a:custGeom>
            <a:avLst/>
            <a:gdLst/>
            <a:ahLst/>
            <a:cxnLst/>
            <a:rect l="0" t="0" r="0" b="0"/>
            <a:pathLst>
              <a:path w="203628" h="19060" extrusionOk="0">
                <a:moveTo>
                  <a:pt x="0" y="19060"/>
                </a:moveTo>
                <a:lnTo>
                  <a:pt x="203628" y="19060"/>
                </a:lnTo>
                <a:lnTo>
                  <a:pt x="157305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80" name="Shape 80"/>
          <p:cNvSpPr/>
          <p:nvPr/>
        </p:nvSpPr>
        <p:spPr>
          <a:xfrm>
            <a:off x="7341180" y="4767304"/>
            <a:ext cx="1821096" cy="395811"/>
          </a:xfrm>
          <a:custGeom>
            <a:avLst/>
            <a:gdLst/>
            <a:ahLst/>
            <a:cxnLst/>
            <a:rect l="0" t="0" r="0" b="0"/>
            <a:pathLst>
              <a:path w="145484" h="18819" extrusionOk="0">
                <a:moveTo>
                  <a:pt x="145484" y="0"/>
                </a:moveTo>
                <a:lnTo>
                  <a:pt x="145484" y="18819"/>
                </a:lnTo>
                <a:lnTo>
                  <a:pt x="0" y="18819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  <p:sp>
        <p:nvSpPr>
          <p:cNvPr id="81" name="Shape 81"/>
          <p:cNvSpPr/>
          <p:nvPr/>
        </p:nvSpPr>
        <p:spPr>
          <a:xfrm>
            <a:off x="8340717" y="4204075"/>
            <a:ext cx="818444" cy="959061"/>
          </a:xfrm>
          <a:custGeom>
            <a:avLst/>
            <a:gdLst/>
            <a:ahLst/>
            <a:cxnLst/>
            <a:rect l="0" t="0" r="0" b="0"/>
            <a:pathLst>
              <a:path w="65384" h="45599" extrusionOk="0">
                <a:moveTo>
                  <a:pt x="65384" y="27022"/>
                </a:moveTo>
                <a:lnTo>
                  <a:pt x="65384" y="0"/>
                </a:lnTo>
                <a:lnTo>
                  <a:pt x="0" y="45599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82" name="Shape 82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0" t="0" r="0" b="0"/>
            <a:pathLst>
              <a:path w="164671" h="37795" extrusionOk="0">
                <a:moveTo>
                  <a:pt x="0" y="241"/>
                </a:moveTo>
                <a:lnTo>
                  <a:pt x="132407" y="37795"/>
                </a:lnTo>
                <a:lnTo>
                  <a:pt x="164671" y="0"/>
                </a:lnTo>
                <a:lnTo>
                  <a:pt x="160329" y="241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1BD933FD-B268-4B83-BC9E-2BDF0302D2C8}" type="datetimeFigureOut">
              <a:rPr lang="th-TH" smtClean="0"/>
              <a:pPr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37E0A8F-AF37-4C37-8C1C-335B17D83CB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493181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6" r:id="rId5"/>
    <p:sldLayoutId id="2147483658" r:id="rId6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6973"/>
            <a:ext cx="2555776" cy="1276527"/>
          </a:xfrm>
          <a:prstGeom prst="homePlat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0" y="1851670"/>
            <a:ext cx="9144000" cy="23801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th-TH" sz="5700" dirty="0" smtClean="0">
                <a:latin typeface="Angsana New" pitchFamily="18" charset="-34"/>
                <a:cs typeface="Angsana New" pitchFamily="18" charset="-34"/>
              </a:rPr>
              <a:t>รายงานการประเมินความจำเป็นด้านสุขภาพ   (</a:t>
            </a:r>
            <a:r>
              <a:rPr lang="en-US" sz="5700" dirty="0" smtClean="0">
                <a:latin typeface="Angsana New" pitchFamily="18" charset="-34"/>
                <a:cs typeface="Angsana New" pitchFamily="18" charset="-34"/>
              </a:rPr>
              <a:t>Health Need Assessment</a:t>
            </a:r>
            <a:r>
              <a:rPr lang="th-TH" sz="5700" dirty="0" smtClean="0">
                <a:latin typeface="Angsana New" pitchFamily="18" charset="-34"/>
                <a:cs typeface="Angsana New" pitchFamily="18" charset="-34"/>
              </a:rPr>
              <a:t>)จังหวัด</a:t>
            </a:r>
            <a:r>
              <a:rPr lang="th-TH" sz="5700" dirty="0">
                <a:latin typeface="Angsana New" pitchFamily="18" charset="-34"/>
                <a:cs typeface="Angsana New" pitchFamily="18" charset="-34"/>
              </a:rPr>
              <a:t>นครพนม</a:t>
            </a:r>
            <a:r>
              <a:rPr lang="en-US" sz="5700" dirty="0"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5700" dirty="0">
                <a:latin typeface="Angsana New" pitchFamily="18" charset="-34"/>
                <a:cs typeface="Angsana New" pitchFamily="18" charset="-34"/>
              </a:rPr>
            </a:br>
            <a:endParaRPr sz="5700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รูปภาพ 6" descr="LOGO-nkp.png"/>
          <p:cNvPicPr>
            <a:picLocks noChangeAspect="1"/>
          </p:cNvPicPr>
          <p:nvPr/>
        </p:nvPicPr>
        <p:blipFill>
          <a:blip r:embed="rId4" cstate="print">
            <a:extLst/>
          </a:blip>
          <a:srcRect l="13628" t="15898" r="11427" b="11427"/>
          <a:stretch>
            <a:fillRect/>
          </a:stretch>
        </p:blipFill>
        <p:spPr bwMode="auto">
          <a:xfrm>
            <a:off x="8100392" y="118748"/>
            <a:ext cx="864096" cy="78786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</p:pic>
      <p:sp>
        <p:nvSpPr>
          <p:cNvPr id="55298" name="AutoShape 2" descr="à¸ªà¸¡à¸¸à¸à¹à¸à¸£à¸£à¸±à¸à¸©à¸²à¹à¸£à¸à¸à¸­à¸ [Engine by iGetWeb.com]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9" name="วงรี 8"/>
          <p:cNvSpPr/>
          <p:nvPr/>
        </p:nvSpPr>
        <p:spPr>
          <a:xfrm>
            <a:off x="3141538" y="92075"/>
            <a:ext cx="1214438" cy="1146175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/>
          </a:p>
        </p:txBody>
      </p:sp>
      <p:sp>
        <p:nvSpPr>
          <p:cNvPr id="10" name="วงรี 9"/>
          <p:cNvSpPr/>
          <p:nvPr/>
        </p:nvSpPr>
        <p:spPr>
          <a:xfrm>
            <a:off x="4582630" y="92074"/>
            <a:ext cx="1224136" cy="1146175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ตัวแทนเนื้อหา 2"/>
          <p:cNvSpPr txBox="1">
            <a:spLocks/>
          </p:cNvSpPr>
          <p:nvPr/>
        </p:nvSpPr>
        <p:spPr>
          <a:xfrm>
            <a:off x="451640" y="771550"/>
            <a:ext cx="8280919" cy="971550"/>
          </a:xfrm>
          <a:prstGeom prst="rect">
            <a:avLst/>
          </a:prstGeom>
        </p:spPr>
        <p:txBody>
          <a:bodyPr rtlCol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th-TH" sz="1800" b="1" dirty="0" smtClean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จากการรวบรวมปัญหาสุขภาพและผลการหารือกับผู้มีส่วนร่วม ให้คะแนนและถ่วงน้ำหนักแล้ว นำคะแนนมาจัดลำดับความสำคัญ </a:t>
            </a:r>
          </a:p>
          <a:p>
            <a:pPr>
              <a:defRPr/>
            </a:pPr>
            <a:r>
              <a:rPr lang="th-TH" sz="1800" b="1" dirty="0" smtClean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ของปัญหา โรคที่เป็นปัญหาในพื้นที่สรุปได้ ตามลำดับดังนี้</a:t>
            </a:r>
            <a:endParaRPr lang="en-US" sz="1800" b="1" dirty="0" smtClean="0">
              <a:latin typeface="Angsana New" panose="02020603050405020304" pitchFamily="18" charset="-34"/>
              <a:ea typeface="Tahoma" pitchFamily="34" charset="0"/>
              <a:cs typeface="Angsana New" panose="02020603050405020304" pitchFamily="18" charset="-34"/>
            </a:endParaRPr>
          </a:p>
          <a:p>
            <a:pPr>
              <a:defRPr/>
            </a:pPr>
            <a:endParaRPr lang="th-TH" sz="1800" b="1" dirty="0">
              <a:latin typeface="Angsana New" panose="02020603050405020304" pitchFamily="18" charset="-34"/>
              <a:ea typeface="Tahoma" pitchFamily="34" charset="0"/>
              <a:cs typeface="Angsana New" panose="02020603050405020304" pitchFamily="18" charset="-34"/>
            </a:endParaRPr>
          </a:p>
        </p:txBody>
      </p:sp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0" y="86766"/>
            <a:ext cx="6308154" cy="540544"/>
          </a:xfrm>
          <a:prstGeom prst="rect">
            <a:avLst/>
          </a:prstGeom>
          <a:solidFill>
            <a:schemeClr val="bg1">
              <a:alpha val="87000"/>
            </a:schemeClr>
          </a:solidFill>
        </p:spPr>
        <p:txBody>
          <a:bodyPr rtlCol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ผลการศึกษา</a:t>
            </a:r>
            <a:endParaRPr lang="th-TH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anose="02020603050405020304" pitchFamily="18" charset="-34"/>
              <a:ea typeface="Tahoma" pitchFamily="34" charset="0"/>
              <a:cs typeface="Angsana New" panose="02020603050405020304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51640" y="1357848"/>
            <a:ext cx="8064500" cy="3785652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ClrTx/>
              <a:buSzPct val="69000"/>
              <a:defRPr/>
            </a:pP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1</a:t>
            </a:r>
            <a:r>
              <a:rPr lang="th-TH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. โรคปอดอุดกั้นเรื้อรัง (</a:t>
            </a: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Chronic obstructive pulmonary disease: COPD</a:t>
            </a:r>
            <a:r>
              <a:rPr lang="en-US" sz="2400" b="1" dirty="0" smtClean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)</a:t>
            </a:r>
          </a:p>
          <a:p>
            <a:pPr>
              <a:buClrTx/>
              <a:buSzPct val="69000"/>
              <a:defRPr/>
            </a:pPr>
            <a:r>
              <a:rPr lang="en-US" sz="2400" b="1" dirty="0" smtClean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2</a:t>
            </a:r>
            <a:r>
              <a:rPr lang="th-TH" sz="2400" b="1" dirty="0" smtClean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. </a:t>
            </a:r>
            <a:r>
              <a:rPr lang="th-TH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โรคความดันโลหิตสูง (</a:t>
            </a: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Hypertension: HT)</a:t>
            </a:r>
          </a:p>
          <a:p>
            <a:pPr>
              <a:defRPr/>
            </a:pP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3</a:t>
            </a:r>
            <a:r>
              <a:rPr lang="th-TH" sz="2400" b="1" dirty="0" smtClean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. </a:t>
            </a:r>
            <a:r>
              <a:rPr lang="th-TH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โรคเบาหวาน </a:t>
            </a: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(Diabetes mellitus: DM) </a:t>
            </a:r>
          </a:p>
          <a:p>
            <a:pPr>
              <a:defRPr/>
            </a:pP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4</a:t>
            </a:r>
            <a:r>
              <a:rPr lang="th-TH" sz="2400" b="1" dirty="0" smtClean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. </a:t>
            </a:r>
            <a:r>
              <a:rPr lang="th-TH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อาการบาดเจ็บจากอุบัติเหตุจราจร (</a:t>
            </a: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Road Traffic Injury: RTI</a:t>
            </a:r>
            <a:r>
              <a:rPr lang="en-US" sz="2400" b="1" dirty="0" smtClean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)</a:t>
            </a:r>
          </a:p>
          <a:p>
            <a:pPr>
              <a:defRPr/>
            </a:pP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5</a:t>
            </a:r>
            <a:r>
              <a:rPr lang="th-TH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. หลอดเลือดสมอง (</a:t>
            </a: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Stroke</a:t>
            </a:r>
            <a:r>
              <a:rPr lang="en-US" sz="2400" b="1" dirty="0" smtClean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)</a:t>
            </a: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 </a:t>
            </a:r>
            <a:endParaRPr lang="en-US" sz="2400" b="1" dirty="0" smtClean="0">
              <a:latin typeface="Angsana New" panose="02020603050405020304" pitchFamily="18" charset="-34"/>
              <a:ea typeface="Tahoma" pitchFamily="34" charset="0"/>
              <a:cs typeface="Angsana New" panose="02020603050405020304" pitchFamily="18" charset="-34"/>
            </a:endParaRPr>
          </a:p>
          <a:p>
            <a:pPr>
              <a:defRPr/>
            </a:pPr>
            <a:r>
              <a:rPr lang="en-US" sz="2400" b="1" dirty="0" smtClean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6</a:t>
            </a:r>
            <a:r>
              <a:rPr lang="th-TH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. โรคไตวายเรื้อรัง (</a:t>
            </a: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Chronic kidney disease: CKD)</a:t>
            </a:r>
          </a:p>
          <a:p>
            <a:pPr>
              <a:defRPr/>
            </a:pP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7</a:t>
            </a:r>
            <a:r>
              <a:rPr lang="th-TH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. โรคไข้หวัดใหญ่ (</a:t>
            </a: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Influenza</a:t>
            </a:r>
            <a:r>
              <a:rPr lang="th-TH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)</a:t>
            </a:r>
            <a:endParaRPr lang="en-US" sz="2400" b="1" dirty="0">
              <a:latin typeface="Angsana New" panose="02020603050405020304" pitchFamily="18" charset="-34"/>
              <a:ea typeface="Tahoma" pitchFamily="34" charset="0"/>
              <a:cs typeface="Angsana New" panose="02020603050405020304" pitchFamily="18" charset="-34"/>
            </a:endParaRPr>
          </a:p>
          <a:p>
            <a:pPr>
              <a:defRPr/>
            </a:pP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8</a:t>
            </a:r>
            <a:r>
              <a:rPr lang="th-TH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. โรคไข้เลือดออก (</a:t>
            </a: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DF/DHF/DSS</a:t>
            </a:r>
            <a:r>
              <a:rPr lang="en-US" sz="2400" b="1" dirty="0" smtClean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)</a:t>
            </a:r>
            <a:endParaRPr lang="en-US" sz="2400" b="1" dirty="0">
              <a:latin typeface="Angsana New" panose="02020603050405020304" pitchFamily="18" charset="-34"/>
              <a:ea typeface="Tahoma" pitchFamily="34" charset="0"/>
              <a:cs typeface="Angsana New" panose="02020603050405020304" pitchFamily="18" charset="-34"/>
            </a:endParaRPr>
          </a:p>
          <a:p>
            <a:pPr>
              <a:defRPr/>
            </a:pP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9</a:t>
            </a:r>
            <a:r>
              <a:rPr lang="th-TH" sz="2400" b="1" dirty="0" smtClean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. </a:t>
            </a:r>
            <a:r>
              <a:rPr lang="th-TH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โรคอาหารเป็นพิษ (</a:t>
            </a:r>
            <a:r>
              <a:rPr lang="en-US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Food poisoning)</a:t>
            </a:r>
          </a:p>
          <a:p>
            <a:pPr>
              <a:defRPr/>
            </a:pPr>
            <a:r>
              <a:rPr lang="th-TH" sz="2400" b="1" dirty="0" smtClean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10</a:t>
            </a:r>
            <a:r>
              <a:rPr lang="th-TH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. </a:t>
            </a:r>
            <a:r>
              <a:rPr lang="th-TH" sz="2400" b="1" dirty="0" smtClean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หัวใจและหลอดเลือด (</a:t>
            </a:r>
            <a:r>
              <a:rPr lang="en-US" sz="24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Heart and </a:t>
            </a:r>
            <a:r>
              <a:rPr lang="en-US" sz="24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Coronary</a:t>
            </a:r>
            <a:r>
              <a:rPr lang="en-US" sz="2400" b="1" dirty="0" smtClean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)</a:t>
            </a:r>
            <a:endParaRPr lang="en-US" sz="2400" b="1" dirty="0">
              <a:latin typeface="Angsana New" panose="02020603050405020304" pitchFamily="18" charset="-34"/>
              <a:ea typeface="Tahoma" pitchFamily="34" charset="0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711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 txBox="1">
            <a:spLocks/>
          </p:cNvSpPr>
          <p:nvPr/>
        </p:nvSpPr>
        <p:spPr>
          <a:xfrm>
            <a:off x="0" y="127315"/>
            <a:ext cx="6228184" cy="553724"/>
          </a:xfrm>
          <a:prstGeom prst="rect">
            <a:avLst/>
          </a:prstGeom>
          <a:solidFill>
            <a:schemeClr val="bg1">
              <a:alpha val="87000"/>
            </a:schemeClr>
          </a:soli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อภิปรายผล</a:t>
            </a:r>
            <a:endParaRPr lang="th-TH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anose="02020603050405020304" pitchFamily="18" charset="-34"/>
              <a:ea typeface="Tahoma" pitchFamily="34" charset="0"/>
              <a:cs typeface="Angsana New" panose="02020603050405020304" pitchFamily="18" charset="-34"/>
            </a:endParaRPr>
          </a:p>
        </p:txBody>
      </p:sp>
      <p:sp>
        <p:nvSpPr>
          <p:cNvPr id="3" name="ตัวแทนเนื้อหา 2"/>
          <p:cNvSpPr txBox="1">
            <a:spLocks/>
          </p:cNvSpPr>
          <p:nvPr/>
        </p:nvSpPr>
        <p:spPr>
          <a:xfrm>
            <a:off x="0" y="1064419"/>
            <a:ext cx="9036496" cy="115609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thaiDist"/>
            <a:r>
              <a:rPr lang="th-TH" altLang="th-TH" sz="2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	จากการวิเคราะห์และจัดลำดับของปัญหาสาธารณสุขที่ได้จากผลการหารือกับผู้มีส่วนร่วม ให้คะแนนและถ่วงน้ำหนักแล้ว นำคะแนนมาจัดลำดับความสำคัญของปัญหา</a:t>
            </a:r>
            <a:endParaRPr lang="th-TH" altLang="th-TH" sz="2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สี่เหลี่ยมผืนผ้ามุมมน 3"/>
          <p:cNvSpPr/>
          <p:nvPr/>
        </p:nvSpPr>
        <p:spPr>
          <a:xfrm>
            <a:off x="611560" y="2139554"/>
            <a:ext cx="4230713" cy="6477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th-TH" sz="28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โรคที่มีผลรวมคะแนนถ่วงน้ำหนักสูงสุด</a:t>
            </a:r>
          </a:p>
        </p:txBody>
      </p:sp>
      <p:sp>
        <p:nvSpPr>
          <p:cNvPr id="5" name="สี่เหลี่ยมผืนผ้ามุมมน 4"/>
          <p:cNvSpPr/>
          <p:nvPr/>
        </p:nvSpPr>
        <p:spPr>
          <a:xfrm>
            <a:off x="611560" y="2950369"/>
            <a:ext cx="4230713" cy="6477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th-TH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โรคที่มีผลรวมคะแนนถ่วงน้ำหนักรองลงมา</a:t>
            </a:r>
          </a:p>
        </p:txBody>
      </p:sp>
      <p:sp>
        <p:nvSpPr>
          <p:cNvPr id="6" name="สี่เหลี่ยมผืนผ้ามุมมน 5"/>
          <p:cNvSpPr/>
          <p:nvPr/>
        </p:nvSpPr>
        <p:spPr>
          <a:xfrm>
            <a:off x="611561" y="3759994"/>
            <a:ext cx="4217616" cy="6477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th-TH" sz="24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โรคที่มีผลรวมคะแนนถ่วงน้ำหนักน้อยที่สุด</a:t>
            </a:r>
          </a:p>
        </p:txBody>
      </p:sp>
      <p:sp>
        <p:nvSpPr>
          <p:cNvPr id="7" name="ลูกศรขวาท้ายขีด 6"/>
          <p:cNvSpPr/>
          <p:nvPr/>
        </p:nvSpPr>
        <p:spPr>
          <a:xfrm>
            <a:off x="4950619" y="2193132"/>
            <a:ext cx="917972" cy="540544"/>
          </a:xfrm>
          <a:prstGeom prst="strip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h-TH" sz="1050"/>
          </a:p>
        </p:txBody>
      </p:sp>
      <p:sp>
        <p:nvSpPr>
          <p:cNvPr id="8" name="ลูกศรขวาท้ายขีด 7"/>
          <p:cNvSpPr/>
          <p:nvPr/>
        </p:nvSpPr>
        <p:spPr>
          <a:xfrm>
            <a:off x="4955382" y="3003948"/>
            <a:ext cx="917972" cy="539353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h-TH" sz="1050"/>
          </a:p>
        </p:txBody>
      </p:sp>
      <p:sp>
        <p:nvSpPr>
          <p:cNvPr id="9" name="ลูกศรขวาท้ายขีด 8"/>
          <p:cNvSpPr/>
          <p:nvPr/>
        </p:nvSpPr>
        <p:spPr>
          <a:xfrm>
            <a:off x="4955382" y="3813573"/>
            <a:ext cx="917972" cy="540544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h-TH" sz="1050"/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5975746" y="2193132"/>
            <a:ext cx="2196653" cy="5405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ปอดอุดกั้นเรื้อรัง</a:t>
            </a:r>
            <a:endParaRPr lang="th-TH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anose="02020603050405020304" pitchFamily="18" charset="-34"/>
              <a:ea typeface="Tahoma" pitchFamily="34" charset="0"/>
              <a:cs typeface="Angsana New" panose="02020603050405020304" pitchFamily="18" charset="-34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5975747" y="3057525"/>
            <a:ext cx="2196652" cy="5405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ความดันโลหิตสูง</a:t>
            </a:r>
            <a:endParaRPr lang="th-TH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anose="02020603050405020304" pitchFamily="18" charset="-34"/>
              <a:ea typeface="Tahoma" pitchFamily="34" charset="0"/>
              <a:cs typeface="Angsana New" panose="02020603050405020304" pitchFamily="18" charset="-34"/>
            </a:endParaRPr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5975747" y="3868341"/>
            <a:ext cx="2196652" cy="53935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หัวใจและหลอดเลือด</a:t>
            </a:r>
            <a:endParaRPr lang="th-TH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anose="02020603050405020304" pitchFamily="18" charset="-34"/>
              <a:ea typeface="Tahoma" pitchFamily="34" charset="0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201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6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cs typeface="+mj-cs"/>
              </a:rPr>
              <a:t>ปัจจัยที่ทำให้เกิดโรค ปอดอุดกั้นเรื้อรัง</a:t>
            </a:r>
            <a:endParaRPr lang="th-TH" sz="2800" b="1" dirty="0"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785800"/>
            <a:ext cx="778674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-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มลพิษ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ภายในอาคารจากการเผาสัตถุชีวภาพ 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เช่น ไม้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ในเตาผิง</a:t>
            </a:r>
          </a:p>
          <a:p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- 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ได้รับฝุ่นและสารเคมีปริมาณมากในที่ทำงาน</a:t>
            </a:r>
          </a:p>
          <a:p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-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โรค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หอบหืด</a:t>
            </a:r>
          </a:p>
          <a:p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-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มีการติดเชื้อที่ระบบทางเดินหายใจบ่อยโดยเฉพาะในช่วงเด็ก</a:t>
            </a:r>
          </a:p>
          <a:p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-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บุหรี่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และสารพิษอื่นๆ ในอากาศปริมาณมากและเป็น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เวลานาน</a:t>
            </a:r>
          </a:p>
          <a:p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-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ขาดแคลนบุคลากร</a:t>
            </a:r>
          </a:p>
          <a:p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- 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แพทย์วินิจฉัยไม่ถูก</a:t>
            </a:r>
            <a:endParaRPr lang="th-TH" sz="2800" b="1" dirty="0"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7"/>
          <p:cNvSpPr txBox="1">
            <a:spLocks/>
          </p:cNvSpPr>
          <p:nvPr/>
        </p:nvSpPr>
        <p:spPr>
          <a:xfrm>
            <a:off x="1115616" y="1851670"/>
            <a:ext cx="9144000" cy="23801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th-TH" sz="5700" smtClean="0">
                <a:latin typeface="Angsana New" pitchFamily="18" charset="-34"/>
                <a:cs typeface="Angsana New" pitchFamily="18" charset="-34"/>
              </a:rPr>
              <a:t>โครงการพัฒนาเครือข่ายคลินิก</a:t>
            </a:r>
            <a:br>
              <a:rPr lang="th-TH" sz="5700" smtClean="0">
                <a:latin typeface="Angsana New" pitchFamily="18" charset="-34"/>
                <a:cs typeface="Angsana New" pitchFamily="18" charset="-34"/>
              </a:rPr>
            </a:br>
            <a:r>
              <a:rPr lang="th-TH" sz="5700" smtClean="0">
                <a:latin typeface="Angsana New" pitchFamily="18" charset="-34"/>
                <a:cs typeface="Angsana New" pitchFamily="18" charset="-34"/>
              </a:rPr>
              <a:t>โรคปอดอุดกั้นเรื้อรังครบวงจร</a:t>
            </a:r>
            <a:br>
              <a:rPr lang="th-TH" sz="5700" smtClean="0">
                <a:latin typeface="Angsana New" pitchFamily="18" charset="-34"/>
                <a:cs typeface="Angsana New" pitchFamily="18" charset="-34"/>
              </a:rPr>
            </a:br>
            <a:r>
              <a:rPr lang="th-TH" sz="5700" smtClean="0">
                <a:latin typeface="Angsana New" pitchFamily="18" charset="-34"/>
                <a:cs typeface="Angsana New" pitchFamily="18" charset="-34"/>
              </a:rPr>
              <a:t>และได้มาตรฐาน  จังหวัดนครพนม</a:t>
            </a:r>
            <a:br>
              <a:rPr lang="th-TH" sz="5700" smtClean="0">
                <a:latin typeface="Angsana New" pitchFamily="18" charset="-34"/>
                <a:cs typeface="Angsana New" pitchFamily="18" charset="-34"/>
              </a:rPr>
            </a:br>
            <a:endParaRPr lang="th-TH" sz="5700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569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0" y="195486"/>
            <a:ext cx="6012160" cy="584775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>
            <a:spAutoFit/>
          </a:bodyPr>
          <a:lstStyle/>
          <a:p>
            <a:pPr lvl="1"/>
            <a:r>
              <a:rPr lang="th-TH" sz="3200" b="1" dirty="0">
                <a:latin typeface="Angsana New" pitchFamily="18" charset="-34"/>
                <a:cs typeface="Angsana New" pitchFamily="18" charset="-34"/>
              </a:rPr>
              <a:t>ความสอดคล้องกับนโยบาย </a:t>
            </a:r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395536" y="1923678"/>
            <a:ext cx="846577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ประเด็นยุทธศาสตร์ที่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1 : </a:t>
            </a:r>
            <a:r>
              <a:rPr kumimoji="0" lang="th-TH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การพัฒนาสู่ความเป็นเลิศทางคลินิก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kumimoji="0" lang="th-TH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กลยุทธ์ที่ 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2 : </a:t>
            </a:r>
            <a:r>
              <a:rPr kumimoji="0" lang="th-TH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การพัฒนาการดูแลรักษาเฉพาะโรค</a:t>
            </a:r>
            <a:endParaRPr kumimoji="0" lang="th-TH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33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subTitle" idx="4294967295"/>
          </p:nvPr>
        </p:nvSpPr>
        <p:spPr>
          <a:xfrm>
            <a:off x="107504" y="947228"/>
            <a:ext cx="8856984" cy="392877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          โรค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ปอดอุดกั้นเรื้อรังเป็นโรคที่ไม่สามารถรักษาให้หายขาด เมื่ออาการกำเริบขึ้นผู้ป่วยจะหายใจลำบากต้องเข้าพักรักษาตัวในโรงพยาบาล และอาจเสี่ยงต่อการเสียชีวิตได้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WHO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 ได้ประมาณการว่ามีผู้ป่วยโรคปอดอุดกั้นเรื้อรังกว่า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65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ล้านคนทั่วโลก เป็นสาเหตุการเสียชีวิตอันดับที่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5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ของโลก และอาจขยับขึ้นเป็นอันดับที่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3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ในปี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2573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จากผลการสำรวจระบาดวิทยาและผลกระทบจากโรคปอดอุดกั้นเรื้อรังในทวีปเอเชีย (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Epidemiology and Impact of COPD in Asia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’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survey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หรือ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EPIC Asia Survey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) เมื่อปี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2555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 ทั้งในประเทศจีน ฮ่องกง อินโดนีเซีย มาเลเซีย ฟิลิปปินส์ ไต้หวัน ไทย และเวียดนาม ในกลุ่มตัวอย่างกว่า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100,000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ครัวเรือน พบว่า ความชุกของโรคอยู่ในกลุ่มวัย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40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ปีขึ้นไป คิดเป็นร้อยละ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6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โดย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1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ใน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5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ของผู้ป่วยมีอาการอยู่ในระดับรุนแรง ผู้ป่วยมากกว่า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1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ใน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3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ที่ไม่สามารถไปทำงานได้เนื่องจากอาการป่วย ส่วนในกลุ่มที่สามารถไปทำงานได้นั้น กว่าร้อยละ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61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ต้องลาพักเนื่องจากอาการป่วยโดยเฉลี่ยประมาณ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13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วันในช่วง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12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เดือนที่ผ่านมา </a:t>
            </a:r>
            <a:endParaRPr lang="en-US" b="1" dirty="0">
              <a:latin typeface="Angsana New" pitchFamily="18" charset="-34"/>
              <a:cs typeface="Angsana New" pitchFamily="18" charset="-34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Shape 92"/>
          <p:cNvSpPr txBox="1">
            <a:spLocks/>
          </p:cNvSpPr>
          <p:nvPr/>
        </p:nvSpPr>
        <p:spPr>
          <a:xfrm>
            <a:off x="11398" y="25368"/>
            <a:ext cx="7370700" cy="627534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thai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th-TH" sz="3200" b="1" i="0" u="none" strike="noStrike" kern="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Angsana New" pitchFamily="18" charset="-34"/>
                <a:cs typeface="Angsana New" pitchFamily="18" charset="-34"/>
                <a:sym typeface="Arial"/>
              </a:rPr>
              <a:t>หลักการและเหตุผล</a:t>
            </a:r>
            <a:endParaRPr kumimoji="0" lang="th-TH" sz="3200" b="1" i="0" u="none" strike="noStrike" kern="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Angsana New" pitchFamily="18" charset="-34"/>
              <a:cs typeface="Angsana New" pitchFamily="18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subTitle" idx="4294967295"/>
          </p:nvPr>
        </p:nvSpPr>
        <p:spPr>
          <a:xfrm>
            <a:off x="107504" y="947228"/>
            <a:ext cx="8856984" cy="392877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          จากข้อมูลของ </a:t>
            </a:r>
            <a:r>
              <a:rPr lang="en-US" b="1" dirty="0" smtClean="0">
                <a:latin typeface="Angsana New" pitchFamily="18" charset="-34"/>
                <a:cs typeface="Angsana New" pitchFamily="18" charset="-34"/>
              </a:rPr>
              <a:t>HDC 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พบว่าอัตราการป่วยด้วยโรคปอดอุดกั้นเรื้อรังโดยภาพรวมมีแนวโน้มสูงขึ้น จากปี 58-60 คิดเป็นร้อยละ 2.08, 2.09 และ 2.17 และในปี 61 (ต.ค.-ธ.ค.) คิดเป็นร้อยละ 2.05 ซึ่งอันดับที่สูงสุด คือ เขตสุขภาพที่ 1 (ร้อยละ 3.55) ส่วนเขต 8 สูงเป็นอันดับที่ 7 (ร้อยละ 1.9) และในเขตสุขภาพที่ 8 พบว่าอัตราการป่วยด้วยโรคปอดอุดกั้นเรื้อรังมีแนวโน้มลดลง จากปี 57-60 คิดเป็นร้อยละ 2.15, 2.12, 2.05 และ 2.1 ส่วนในปี 61 (ต.ค.-ธ.ค.) อัตราการป่วยด้วยโรคปอดอุดกั้นเรื้อรัง คิดเป็นร้อยละ 1.9 โดยอันดับสูงสุดที่ จ.บึงกาฬ (ร้อยละ 3.13) ส่วน จ.นครพนม สูงเป็นอันดับที่ 3 (ร้อยละ 2.01) </a:t>
            </a:r>
          </a:p>
          <a:p>
            <a:pPr marL="0" indent="0">
              <a:buNone/>
            </a:pPr>
            <a:endParaRPr lang="en-US" b="1" dirty="0">
              <a:latin typeface="Angsana New" pitchFamily="18" charset="-34"/>
              <a:cs typeface="Angsana New" pitchFamily="18" charset="-34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Shape 92"/>
          <p:cNvSpPr txBox="1">
            <a:spLocks/>
          </p:cNvSpPr>
          <p:nvPr/>
        </p:nvSpPr>
        <p:spPr>
          <a:xfrm>
            <a:off x="0" y="123478"/>
            <a:ext cx="7370700" cy="627534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thai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th-TH" sz="3200" b="1" i="0" u="none" strike="noStrike" kern="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Angsana New" pitchFamily="18" charset="-34"/>
                <a:cs typeface="Angsana New" pitchFamily="18" charset="-34"/>
                <a:sym typeface="Arial"/>
              </a:rPr>
              <a:t>หลักการและเหตุผล</a:t>
            </a:r>
            <a:endParaRPr kumimoji="0" lang="th-TH" sz="3200" b="1" i="0" u="none" strike="noStrike" kern="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Angsana New" pitchFamily="18" charset="-34"/>
              <a:cs typeface="Angsana New" pitchFamily="18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subTitle" idx="4294967295"/>
          </p:nvPr>
        </p:nvSpPr>
        <p:spPr>
          <a:xfrm>
            <a:off x="179512" y="843558"/>
            <a:ext cx="8856984" cy="392877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          จังหวัดนครพนม พบว่า อัตราการป่วยด้วยโรคปอดอุดกั้นเรื้อรังมีแนวโน้มลดลง จากปี 57-59 คิดเป็นร้อยละ 2.03</a:t>
            </a:r>
            <a:r>
              <a:rPr lang="en-US" sz="1800" b="1" dirty="0" smtClean="0">
                <a:latin typeface="Angsana New" pitchFamily="18" charset="-34"/>
                <a:cs typeface="Angsana New" pitchFamily="18" charset="-34"/>
              </a:rPr>
              <a:t>, 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1.88</a:t>
            </a:r>
            <a:r>
              <a:rPr lang="en-US" sz="1800" b="1" dirty="0" smtClean="0">
                <a:latin typeface="Angsana New" pitchFamily="18" charset="-34"/>
                <a:cs typeface="Angsana New" pitchFamily="18" charset="-34"/>
              </a:rPr>
              <a:t>, 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และ 1.79 ส่วนในปี 60-61 (ต</a:t>
            </a:r>
            <a:r>
              <a:rPr lang="en-US" sz="1800" b="1" dirty="0" smtClean="0">
                <a:latin typeface="Angsana New" pitchFamily="18" charset="-34"/>
                <a:cs typeface="Angsana New" pitchFamily="18" charset="-34"/>
              </a:rPr>
              <a:t>.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ค.-ธ.ค.) แนวโน้มเริ่มจะสูงขึ้น ผลจากนโยบายการค้นหาผู้ป่วยรายใหม่โดยการคัดกรองโรคปอดอุดกั้นเรื้อรังในผู้สูงอายุ 60 ปีขึ้นไป พบว่าอัตราการป่วยด้วยโรคปอดอุดกั้นเรื้อรังเพิ่มขึ้น คิดเป็นร้อยละ 1.9 และ 2.01 นอกจากนี้พบว่าตลอด 4 ปีที่ผ่านมาอัตราการป่วยด้วยโรคปอดอุดกั้นเรื้อรังสูงสุดที่ อ.ธาตุพนม และต่ำสุดที่ อ.วังยาง ทั้งนี้ ภายในจังหวัดนครพนม ได้มีการให้บริการคลินิกโรคปอดอุดกั้นเรื้อรังครบวงจรและได้มาตรฐาน ครอบคลุมทั้ง 12 อำเภอ โดยการทำงานร่วมกันของ</a:t>
            </a:r>
            <a:r>
              <a:rPr lang="th-TH" sz="1800" b="1" dirty="0" err="1" smtClean="0">
                <a:latin typeface="Angsana New" pitchFamily="18" charset="-34"/>
                <a:cs typeface="Angsana New" pitchFamily="18" charset="-34"/>
              </a:rPr>
              <a:t>ทีมสห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วิชาชีพ ประกอบด้วย อา</a:t>
            </a:r>
            <a:r>
              <a:rPr lang="th-TH" sz="1800" b="1" dirty="0" err="1" smtClean="0">
                <a:latin typeface="Angsana New" pitchFamily="18" charset="-34"/>
                <a:cs typeface="Angsana New" pitchFamily="18" charset="-34"/>
              </a:rPr>
              <a:t>ยุร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แพทย์ประจำคลินิกที่ รพ.นครพนม</a:t>
            </a:r>
            <a:r>
              <a:rPr lang="en-US" sz="1800" b="1" dirty="0" smtClean="0">
                <a:latin typeface="Angsana New" pitchFamily="18" charset="-34"/>
                <a:cs typeface="Angsana New" pitchFamily="18" charset="-34"/>
              </a:rPr>
              <a:t>,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 รพ.สมเด็จพระยุพราชธาตุพนม และ รพ.ศรีสงคราม มีเครื่องตรวจสมร</a:t>
            </a:r>
            <a:r>
              <a:rPr lang="th-TH" sz="1800" b="1" dirty="0" err="1" smtClean="0">
                <a:latin typeface="Angsana New" pitchFamily="18" charset="-34"/>
                <a:cs typeface="Angsana New" pitchFamily="18" charset="-34"/>
              </a:rPr>
              <a:t>รภาพ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ปอด </a:t>
            </a:r>
            <a:r>
              <a:rPr lang="en-US" sz="1800" b="1" dirty="0" err="1" smtClean="0">
                <a:latin typeface="Angsana New" pitchFamily="18" charset="-34"/>
                <a:cs typeface="Angsana New" pitchFamily="18" charset="-34"/>
              </a:rPr>
              <a:t>spirometry</a:t>
            </a:r>
            <a:r>
              <a:rPr lang="en-US" sz="1800" b="1" dirty="0" smtClean="0">
                <a:latin typeface="Angsana New" pitchFamily="18" charset="-34"/>
                <a:cs typeface="Angsana New" pitchFamily="18" charset="-34"/>
              </a:rPr>
              <a:t> 2 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แห่งคือ ที่ รพ.นครพนม 2 เครื่อง และที่ </a:t>
            </a:r>
            <a:r>
              <a:rPr lang="th-TH" sz="1800" b="1" dirty="0" err="1" smtClean="0">
                <a:latin typeface="Angsana New" pitchFamily="18" charset="-34"/>
                <a:cs typeface="Angsana New" pitchFamily="18" charset="-34"/>
              </a:rPr>
              <a:t>รพร.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สมเด็จพระยุพราชธาตุพนม 1 เครื่อง โดยเจ้าหน้าที่ผ่านการอบรมการตรวจ </a:t>
            </a:r>
            <a:r>
              <a:rPr lang="en-US" sz="1800" b="1" dirty="0" err="1" smtClean="0">
                <a:latin typeface="Angsana New" pitchFamily="18" charset="-34"/>
                <a:cs typeface="Angsana New" pitchFamily="18" charset="-34"/>
              </a:rPr>
              <a:t>spirometry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 มีเพียง 2 แห่งดังกล่าว วัตถุประสงค์ในการดำเนินงานเพื่อให้มีบริการคลินิกโรคปอดอุดกั้นเรื้อรังครบวงจรและได้มาตรฐาน </a:t>
            </a:r>
            <a:r>
              <a:rPr lang="en-US" sz="1800" b="1" dirty="0" smtClean="0">
                <a:latin typeface="Angsana New" pitchFamily="18" charset="-34"/>
                <a:cs typeface="Angsana New" pitchFamily="18" charset="-34"/>
              </a:rPr>
              <a:t>&gt; 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ร้อยละ </a:t>
            </a:r>
            <a:r>
              <a:rPr lang="en-US" sz="1800" b="1" dirty="0" smtClean="0">
                <a:latin typeface="Angsana New" pitchFamily="18" charset="-34"/>
                <a:cs typeface="Angsana New" pitchFamily="18" charset="-34"/>
              </a:rPr>
              <a:t>60 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และเพื่อให้ผู้ป่วยสามารถควบคุมอาการได้โดยอัตราการกำเริบเฉียบพลันในผู้ป่วยโรคปอดอุดกั้นเรื้อรัง </a:t>
            </a:r>
            <a:r>
              <a:rPr lang="en-US" sz="1800" b="1" dirty="0" smtClean="0">
                <a:latin typeface="Angsana New" pitchFamily="18" charset="-34"/>
                <a:cs typeface="Angsana New" pitchFamily="18" charset="-34"/>
              </a:rPr>
              <a:t>&lt;130 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แสนประชากร ผลการดำเนินงาน ในปี 60 พบว่า อัตราการมีคลินิกโรคปอดอุดกั้นเรื้อรังครบวงจรและได้มาตรฐานในจังหวัดนครพนมยังต่ำกว่าเกณฑ์เป้าหมาย คือ ร้อยละ 4.18 ส่วนอัตราการกำเริบเฉียบพลันในผู้ป่วยโรคปอดอุดกั้นเรื้อรังยังแนวโน้มที่สูงขึ้น จากปี 57-60 คิดเป็น 158.01</a:t>
            </a:r>
            <a:r>
              <a:rPr lang="en-US" sz="1800" b="1" dirty="0" smtClean="0">
                <a:latin typeface="Angsana New" pitchFamily="18" charset="-34"/>
                <a:cs typeface="Angsana New" pitchFamily="18" charset="-34"/>
              </a:rPr>
              <a:t>, 180.01, 248.09, 297.319 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ต่อแสนประชากร</a:t>
            </a:r>
            <a:r>
              <a:rPr lang="en-US" sz="1800" b="1" dirty="0" smtClean="0">
                <a:latin typeface="Angsana New" pitchFamily="18" charset="-34"/>
                <a:cs typeface="Angsana New" pitchFamily="18" charset="-34"/>
              </a:rPr>
              <a:t>  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และ ในปี 61 (ต</a:t>
            </a:r>
            <a:r>
              <a:rPr lang="en-US" sz="1800" b="1" dirty="0" smtClean="0">
                <a:latin typeface="Angsana New" pitchFamily="18" charset="-34"/>
                <a:cs typeface="Angsana New" pitchFamily="18" charset="-34"/>
              </a:rPr>
              <a:t>.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ค.-ธ.ค.) อัตราการกำเริบเฉียบพลันในผู้ป่วยโรคปอดอุดกั้นเรื้อรังคิดเป็น </a:t>
            </a:r>
            <a:r>
              <a:rPr lang="en-US" sz="1800" b="1" dirty="0" smtClean="0">
                <a:latin typeface="Angsana New" pitchFamily="18" charset="-34"/>
                <a:cs typeface="Angsana New" pitchFamily="18" charset="-34"/>
              </a:rPr>
              <a:t>62.35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 ต่อแสนประชากร</a:t>
            </a:r>
            <a:r>
              <a:rPr lang="en-US" sz="1800" b="1" dirty="0" smtClean="0">
                <a:latin typeface="Angsana New" pitchFamily="18" charset="-34"/>
                <a:cs typeface="Angsana New" pitchFamily="18" charset="-34"/>
              </a:rPr>
              <a:t>  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การจัดให้มีบริการคลินิกโรคปอดอุดกั้นเรื้อรังอย่างครบวงจรและได้มาตรฐาน การช่วยให้ผู้ป่วยสามารถเข้าถึงบริการแต่เนิ่น รวมทั้งการช่วยลดปัจจัยเสี่ยงกระตุ้น โดยเฉพาะสูบบุหรี่ และสารมลพิษต่างๆ จะช่วยให้ผู้ป่วยมีคุณภาพชีวิตที่ดีขึ้นได้ในอนาคต ด้วยความสำคัญจำเป็นดังกล่าว จึงได้จัดทำโครงการพัฒนาเครือข่ายคลินิกโรคปอดอุดกั้นเรื้อรังครบวงจรและได้มาตรฐานขึ้น </a:t>
            </a:r>
            <a:endParaRPr lang="en-US" sz="1800" b="1" dirty="0" smtClean="0">
              <a:latin typeface="Angsana New" pitchFamily="18" charset="-34"/>
              <a:cs typeface="Angsana New" pitchFamily="18" charset="-34"/>
            </a:endParaRPr>
          </a:p>
          <a:p>
            <a:pPr marL="0" indent="0">
              <a:buNone/>
            </a:pPr>
            <a:endParaRPr lang="th-TH" sz="1800" b="1" dirty="0" smtClean="0">
              <a:latin typeface="Angsana New" pitchFamily="18" charset="-34"/>
              <a:cs typeface="Angsana New" pitchFamily="18" charset="-34"/>
            </a:endParaRPr>
          </a:p>
          <a:p>
            <a:pPr marL="0" indent="0">
              <a:buNone/>
            </a:pPr>
            <a:endParaRPr lang="en-US" sz="1800" b="1" dirty="0">
              <a:latin typeface="Angsana New" pitchFamily="18" charset="-34"/>
              <a:cs typeface="Angsana New" pitchFamily="18" charset="-34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sz="18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Shape 92"/>
          <p:cNvSpPr txBox="1">
            <a:spLocks/>
          </p:cNvSpPr>
          <p:nvPr/>
        </p:nvSpPr>
        <p:spPr>
          <a:xfrm>
            <a:off x="0" y="123478"/>
            <a:ext cx="7370700" cy="627534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thai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th-TH" sz="3200" b="1" i="0" u="none" strike="noStrike" kern="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Angsana New" pitchFamily="18" charset="-34"/>
                <a:cs typeface="Angsana New" pitchFamily="18" charset="-34"/>
                <a:sym typeface="Arial"/>
              </a:rPr>
              <a:t>หลักการและเหตุผล</a:t>
            </a:r>
            <a:endParaRPr kumimoji="0" lang="th-TH" sz="3200" b="1" i="0" u="none" strike="noStrike" kern="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Angsana New" pitchFamily="18" charset="-34"/>
              <a:cs typeface="Angsana New" pitchFamily="18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/>
        </p:nvSpPr>
        <p:spPr>
          <a:xfrm>
            <a:off x="5292080" y="-17350"/>
            <a:ext cx="3872495" cy="3789650"/>
          </a:xfrm>
          <a:custGeom>
            <a:avLst/>
            <a:gdLst/>
            <a:ahLst/>
            <a:cxnLst/>
            <a:rect l="0" t="0" r="0" b="0"/>
            <a:pathLst>
              <a:path w="171613" h="151586" extrusionOk="0">
                <a:moveTo>
                  <a:pt x="0" y="694"/>
                </a:moveTo>
                <a:lnTo>
                  <a:pt x="171613" y="0"/>
                </a:lnTo>
                <a:lnTo>
                  <a:pt x="170790" y="151586"/>
                </a:lnTo>
                <a:lnTo>
                  <a:pt x="46492" y="123154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133" name="Shape 133"/>
          <p:cNvSpPr/>
          <p:nvPr/>
        </p:nvSpPr>
        <p:spPr>
          <a:xfrm rot="10286814">
            <a:off x="6499116" y="1416524"/>
            <a:ext cx="177684" cy="169659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" name="Shape 134"/>
          <p:cNvGrpSpPr/>
          <p:nvPr/>
        </p:nvGrpSpPr>
        <p:grpSpPr>
          <a:xfrm>
            <a:off x="7885862" y="419338"/>
            <a:ext cx="899284" cy="899339"/>
            <a:chOff x="6654650" y="3665275"/>
            <a:chExt cx="409100" cy="409125"/>
          </a:xfrm>
        </p:grpSpPr>
        <p:sp>
          <p:nvSpPr>
            <p:cNvPr id="135" name="Shape 135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7" name="Shape 137"/>
          <p:cNvSpPr/>
          <p:nvPr/>
        </p:nvSpPr>
        <p:spPr>
          <a:xfrm>
            <a:off x="6192650" y="1898869"/>
            <a:ext cx="914124" cy="914076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" name="Shape 138"/>
          <p:cNvGrpSpPr/>
          <p:nvPr/>
        </p:nvGrpSpPr>
        <p:grpSpPr>
          <a:xfrm>
            <a:off x="6931317" y="1443562"/>
            <a:ext cx="671511" cy="671549"/>
            <a:chOff x="570875" y="4322250"/>
            <a:chExt cx="443300" cy="443325"/>
          </a:xfrm>
        </p:grpSpPr>
        <p:sp>
          <p:nvSpPr>
            <p:cNvPr id="139" name="Shape 139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Shape 140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Shape 141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Shape 142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3" name="Shape 143"/>
          <p:cNvSpPr/>
          <p:nvPr/>
        </p:nvSpPr>
        <p:spPr>
          <a:xfrm rot="-1627561">
            <a:off x="7434266" y="487482"/>
            <a:ext cx="280162" cy="267508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Shape 144"/>
          <p:cNvSpPr/>
          <p:nvPr/>
        </p:nvSpPr>
        <p:spPr>
          <a:xfrm rot="1504353">
            <a:off x="7841214" y="2080539"/>
            <a:ext cx="280176" cy="267521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Shape 145"/>
          <p:cNvSpPr/>
          <p:nvPr/>
        </p:nvSpPr>
        <p:spPr>
          <a:xfrm rot="1973882">
            <a:off x="8121371" y="1454163"/>
            <a:ext cx="192944" cy="184229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Shape 124"/>
          <p:cNvSpPr txBox="1">
            <a:spLocks/>
          </p:cNvSpPr>
          <p:nvPr/>
        </p:nvSpPr>
        <p:spPr>
          <a:xfrm>
            <a:off x="0" y="123478"/>
            <a:ext cx="9144000" cy="720080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th-TH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ngsana New" pitchFamily="18" charset="-34"/>
                <a:cs typeface="Angsana New" pitchFamily="18" charset="-34"/>
                <a:sym typeface="Arial"/>
              </a:rPr>
              <a:t>เป้าหมาย </a:t>
            </a:r>
            <a:endParaRPr kumimoji="0" lang="th-TH" sz="3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ngsana New" pitchFamily="18" charset="-34"/>
              <a:cs typeface="Angsana New" pitchFamily="18" charset="-34"/>
              <a:sym typeface="Arial"/>
            </a:endParaRPr>
          </a:p>
        </p:txBody>
      </p:sp>
      <p:sp>
        <p:nvSpPr>
          <p:cNvPr id="130" name="Shape 130"/>
          <p:cNvSpPr txBox="1">
            <a:spLocks noGrp="1"/>
          </p:cNvSpPr>
          <p:nvPr>
            <p:ph type="ctrTitle" idx="4294967295"/>
          </p:nvPr>
        </p:nvSpPr>
        <p:spPr>
          <a:xfrm>
            <a:off x="179512" y="141962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th-TH" sz="3200" dirty="0" err="1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รพช.</a:t>
            </a:r>
            <a:r>
              <a:rPr lang="th-TH" sz="32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ทั้ง 11 แห่ง ในจังหวัดนครพนม </a:t>
            </a:r>
            <a:endParaRPr sz="3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51520" y="2571750"/>
            <a:ext cx="441499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ระยะเวลาในการดำเนินการ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:  </a:t>
            </a:r>
            <a:r>
              <a:rPr lang="th-TH" sz="2800" b="1" dirty="0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12</a:t>
            </a:r>
            <a:r>
              <a:rPr kumimoji="0" lang="th-TH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 เดือน </a:t>
            </a:r>
            <a:br>
              <a:rPr kumimoji="0" lang="th-TH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</a:br>
            <a:r>
              <a:rPr kumimoji="0" lang="th-TH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ระหว่างเดือน ตุลาคม 2560 – กันยายน 2561 </a:t>
            </a:r>
            <a:endParaRPr kumimoji="0" lang="th-TH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subTitle" idx="4294967295"/>
          </p:nvPr>
        </p:nvSpPr>
        <p:spPr>
          <a:xfrm>
            <a:off x="323528" y="1203598"/>
            <a:ext cx="8208912" cy="32470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1.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เพื่อพัฒนาระบบบริการคลินิกโรคปอดอุดกั้นเรื้อรังครบวงจรและได้มาตรฐาน ผ่านเกณฑ์เป้าหมายทั้ง 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11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อำเภอ </a:t>
            </a:r>
            <a:endParaRPr lang="en-US" b="1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2. เพื่อให้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ผู้ป่วยโรคปอดอุดกั้นเรื้อรังได้เข้าถึงบริการคลินิกโรคปอดอุดกั้นเรื้อรังครบวงจรและได้มาตรฐานแต่เนิ่น</a:t>
            </a:r>
            <a:endParaRPr lang="en-US" b="1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3. เพื่อ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ฟื้นฟูความรู้และเพิ่มทักษะ ในการดูแลรักษาผู้ป่วยโรคปอดอุดกั้นเรื้อรังแก่</a:t>
            </a:r>
            <a:r>
              <a:rPr lang="th-TH" b="1" dirty="0" err="1">
                <a:latin typeface="Angsana New" pitchFamily="18" charset="-34"/>
                <a:cs typeface="Angsana New" pitchFamily="18" charset="-34"/>
              </a:rPr>
              <a:t>ทีมสห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วิชาชีพที่ให้บริการคลินิกได้มาตรฐานแนวทางเดียวกัน</a:t>
            </a:r>
            <a:endParaRPr lang="en-US" b="1" dirty="0">
              <a:latin typeface="Angsana New" pitchFamily="18" charset="-34"/>
              <a:cs typeface="Angsana New" pitchFamily="18" charset="-34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Shape 92"/>
          <p:cNvSpPr txBox="1">
            <a:spLocks/>
          </p:cNvSpPr>
          <p:nvPr/>
        </p:nvSpPr>
        <p:spPr>
          <a:xfrm>
            <a:off x="0" y="123478"/>
            <a:ext cx="8126276" cy="720080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th-TH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ngsana New" pitchFamily="18" charset="-34"/>
                <a:cs typeface="Angsana New" pitchFamily="18" charset="-34"/>
                <a:sym typeface="Arial"/>
              </a:rPr>
              <a:t>วัตถุประสงค์</a:t>
            </a:r>
            <a:endParaRPr kumimoji="0" lang="th-TH" sz="3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ngsana New" pitchFamily="18" charset="-34"/>
              <a:cs typeface="Angsana New" pitchFamily="18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5" name="รูปภาพ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8" y="0"/>
            <a:ext cx="914399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694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subTitle" idx="4294967295"/>
          </p:nvPr>
        </p:nvSpPr>
        <p:spPr>
          <a:xfrm>
            <a:off x="323528" y="915566"/>
            <a:ext cx="6264696" cy="219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12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เดือน ระหว่างเดือน 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ตุลาคม 2560 – กันยายน 2561 </a:t>
            </a:r>
            <a:endParaRPr lang="en-US" b="1" dirty="0">
              <a:latin typeface="Angsana New" pitchFamily="18" charset="-34"/>
              <a:cs typeface="Angsana New" pitchFamily="18" charset="-34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Shape 92"/>
          <p:cNvSpPr txBox="1">
            <a:spLocks/>
          </p:cNvSpPr>
          <p:nvPr/>
        </p:nvSpPr>
        <p:spPr>
          <a:xfrm>
            <a:off x="0" y="123478"/>
            <a:ext cx="7370700" cy="720080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th-TH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ngsana New" pitchFamily="18" charset="-34"/>
                <a:cs typeface="Angsana New" pitchFamily="18" charset="-34"/>
                <a:sym typeface="Arial"/>
              </a:rPr>
              <a:t>ระยะเวลาในการดำเนินโครงการ</a:t>
            </a:r>
            <a:endParaRPr kumimoji="0" lang="th-TH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ngsana New" pitchFamily="18" charset="-34"/>
              <a:cs typeface="Angsana New" pitchFamily="18" charset="-34"/>
              <a:sym typeface="Arial"/>
            </a:endParaRPr>
          </a:p>
        </p:txBody>
      </p:sp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43006313"/>
              </p:ext>
            </p:extLst>
          </p:nvPr>
        </p:nvGraphicFramePr>
        <p:xfrm>
          <a:off x="179512" y="1563638"/>
          <a:ext cx="8568956" cy="3017520"/>
        </p:xfrm>
        <a:graphic>
          <a:graphicData uri="http://schemas.openxmlformats.org/drawingml/2006/table">
            <a:tbl>
              <a:tblPr firstRow="1" firstCol="1" bandRow="1">
                <a:tableStyleId>{0379D5DF-0BA5-442A-808B-347B9FD8FCCD}</a:tableStyleId>
              </a:tblPr>
              <a:tblGrid>
                <a:gridCol w="2542965"/>
                <a:gridCol w="447817"/>
                <a:gridCol w="399837"/>
                <a:gridCol w="399837"/>
                <a:gridCol w="401614"/>
                <a:gridCol w="401614"/>
                <a:gridCol w="424716"/>
                <a:gridCol w="424716"/>
                <a:gridCol w="399837"/>
                <a:gridCol w="399837"/>
                <a:gridCol w="399837"/>
                <a:gridCol w="399837"/>
                <a:gridCol w="374364"/>
                <a:gridCol w="1152128"/>
              </a:tblGrid>
              <a:tr h="271780">
                <a:tc row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กิจกรรม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ปีงบประมาณ </a:t>
                      </a:r>
                      <a:r>
                        <a:rPr lang="th-TH" sz="2000" b="1" dirty="0" smtClean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2561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หมายเหตุ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10287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ต.ค.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พ.ย.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 err="1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ธ.ค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ม.ค.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 err="1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ก.พ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 err="1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มี.ค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 err="1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เม.ย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พ.ค.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 err="1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มิ.ย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ก.ค.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ส.ค.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ก.ย.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81534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2000" b="1" u="sng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การเตรียมการ</a:t>
                      </a:r>
                      <a:endParaRPr lang="en-US" sz="2000" b="1">
                        <a:effectLst/>
                        <a:latin typeface="Angsana New" pitchFamily="18" charset="-34"/>
                        <a:cs typeface="Angsana New" pitchFamily="18" charset="-34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การนำเสนอโครงการเพื่ออนุมัติ </a:t>
                      </a:r>
                      <a:endParaRPr lang="en-US" sz="2000" b="1">
                        <a:effectLst/>
                        <a:latin typeface="Angsana New" pitchFamily="18" charset="-34"/>
                        <a:cs typeface="Angsana New" pitchFamily="18" charset="-34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ประชุมคณะทำงาน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r>
                        <a:rPr lang="en-US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/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/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r>
                        <a:rPr lang="en-US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/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r>
                        <a:rPr lang="en-US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/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r>
                        <a:rPr lang="en-US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/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r>
                        <a:rPr lang="en-US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/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/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2000" b="1" u="sng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การดำเนินการ</a:t>
                      </a:r>
                      <a:endParaRPr lang="en-US" sz="2000" b="1" dirty="0">
                        <a:effectLst/>
                        <a:latin typeface="Angsana New" pitchFamily="18" charset="-34"/>
                        <a:cs typeface="Angsana New" pitchFamily="18" charset="-34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นิเทศติดตาม</a:t>
                      </a:r>
                      <a:endParaRPr lang="en-US" sz="20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73025" algn="ctr"/>
                        </a:tabLs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/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73025" algn="ctr"/>
                        </a:tabLs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/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/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6416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ประเมินผลโครงการ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/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8067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h-TH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สรุปผลโครงการ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/</a:t>
                      </a:r>
                      <a:endParaRPr lang="en-US" sz="2000" b="1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US" sz="20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subTitle" idx="4294967295"/>
          </p:nvPr>
        </p:nvSpPr>
        <p:spPr>
          <a:xfrm>
            <a:off x="0" y="771550"/>
            <a:ext cx="8784976" cy="41559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1. การ</a:t>
            </a:r>
            <a:r>
              <a:rPr lang="th-TH" sz="3200" b="1" dirty="0">
                <a:latin typeface="Angsana New" pitchFamily="18" charset="-34"/>
                <a:cs typeface="Angsana New" pitchFamily="18" charset="-34"/>
              </a:rPr>
              <a:t>เตรียมการ</a:t>
            </a:r>
            <a:endParaRPr lang="en-US" sz="3200" b="1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    1.1 การ</a:t>
            </a:r>
            <a:r>
              <a:rPr lang="th-TH" sz="2800" b="1" dirty="0">
                <a:latin typeface="Angsana New" pitchFamily="18" charset="-34"/>
                <a:cs typeface="Angsana New" pitchFamily="18" charset="-34"/>
              </a:rPr>
              <a:t>นำเสนอโครงการเพื่ออนุมัติ</a:t>
            </a:r>
            <a:endParaRPr lang="en-US" sz="2800" b="1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    1.2 ประชุม</a:t>
            </a:r>
            <a:r>
              <a:rPr lang="th-TH" sz="2800" b="1" dirty="0">
                <a:latin typeface="Angsana New" pitchFamily="18" charset="-34"/>
                <a:cs typeface="Angsana New" pitchFamily="18" charset="-34"/>
              </a:rPr>
              <a:t>คณะทำงาน</a:t>
            </a:r>
            <a:endParaRPr lang="en-US" sz="2800" b="1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2. การ</a:t>
            </a:r>
            <a:r>
              <a:rPr lang="th-TH" sz="3200" b="1" dirty="0">
                <a:latin typeface="Angsana New" pitchFamily="18" charset="-34"/>
                <a:cs typeface="Angsana New" pitchFamily="18" charset="-34"/>
              </a:rPr>
              <a:t>ดำเนินการ</a:t>
            </a:r>
            <a:endParaRPr lang="en-US" sz="3200" b="1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    2.1 จัด</a:t>
            </a:r>
            <a:r>
              <a:rPr lang="th-TH" sz="2800" b="1" dirty="0">
                <a:latin typeface="Angsana New" pitchFamily="18" charset="-34"/>
                <a:cs typeface="Angsana New" pitchFamily="18" charset="-34"/>
              </a:rPr>
              <a:t>โครงการนิเทศงาน</a:t>
            </a:r>
            <a:endParaRPr lang="en-US" sz="2800" b="1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    2.2 การ</a:t>
            </a:r>
            <a:r>
              <a:rPr lang="th-TH" sz="2800" b="1" dirty="0">
                <a:latin typeface="Angsana New" pitchFamily="18" charset="-34"/>
                <a:cs typeface="Angsana New" pitchFamily="18" charset="-34"/>
              </a:rPr>
              <a:t>แลกเปลี่ยนเรียนรู้</a:t>
            </a:r>
            <a:endParaRPr lang="en-US" sz="2800" b="1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    2.3 ประเมินผล</a:t>
            </a:r>
            <a:r>
              <a:rPr lang="th-TH" sz="2800" b="1" dirty="0">
                <a:latin typeface="Angsana New" pitchFamily="18" charset="-34"/>
                <a:cs typeface="Angsana New" pitchFamily="18" charset="-34"/>
              </a:rPr>
              <a:t>โครงการตามตัวชี้วัดและกิจกรรมตามแผนงานและโครงการนิเทศ</a:t>
            </a:r>
            <a:endParaRPr lang="en-US" sz="2800" b="1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    2.4 สรุปผล</a:t>
            </a:r>
            <a:r>
              <a:rPr lang="th-TH" sz="2800" b="1" dirty="0">
                <a:latin typeface="Angsana New" pitchFamily="18" charset="-34"/>
                <a:cs typeface="Angsana New" pitchFamily="18" charset="-34"/>
              </a:rPr>
              <a:t>โครงการนิเทศ</a:t>
            </a:r>
            <a:endParaRPr sz="2800" b="1" dirty="0"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2" name="Shape 102"/>
          <p:cNvGrpSpPr/>
          <p:nvPr/>
        </p:nvGrpSpPr>
        <p:grpSpPr>
          <a:xfrm>
            <a:off x="7092280" y="2139702"/>
            <a:ext cx="1512762" cy="1433896"/>
            <a:chOff x="5300400" y="3670175"/>
            <a:chExt cx="421300" cy="399325"/>
          </a:xfrm>
        </p:grpSpPr>
        <p:sp>
          <p:nvSpPr>
            <p:cNvPr id="103" name="Shape 103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0" t="0" r="0" b="0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0" t="0" r="0" b="0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0" t="0" r="0" b="0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0" t="0" r="0" b="0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0" t="0" r="0" b="0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8" name="Shape 108"/>
          <p:cNvSpPr/>
          <p:nvPr/>
        </p:nvSpPr>
        <p:spPr>
          <a:xfrm>
            <a:off x="6876256" y="1779662"/>
            <a:ext cx="957630" cy="859666"/>
          </a:xfrm>
          <a:custGeom>
            <a:avLst/>
            <a:gdLst/>
            <a:ahLst/>
            <a:cxnLst/>
            <a:rect l="0" t="0" r="0" b="0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Shape 92"/>
          <p:cNvSpPr txBox="1">
            <a:spLocks/>
          </p:cNvSpPr>
          <p:nvPr/>
        </p:nvSpPr>
        <p:spPr>
          <a:xfrm>
            <a:off x="0" y="123478"/>
            <a:ext cx="8126276" cy="64807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th-TH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ngsana New" pitchFamily="18" charset="-34"/>
                <a:cs typeface="Angsana New" pitchFamily="18" charset="-34"/>
                <a:sym typeface="Arial"/>
              </a:rPr>
              <a:t>วิธีการดำเนินโครงการ</a:t>
            </a:r>
            <a:endParaRPr kumimoji="0" lang="th-TH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ngsana New" pitchFamily="18" charset="-34"/>
              <a:cs typeface="Angsana New" pitchFamily="18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92"/>
          <p:cNvSpPr txBox="1">
            <a:spLocks/>
          </p:cNvSpPr>
          <p:nvPr/>
        </p:nvSpPr>
        <p:spPr>
          <a:xfrm>
            <a:off x="0" y="123478"/>
            <a:ext cx="8126276" cy="64807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th-TH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ngsana New" pitchFamily="18" charset="-34"/>
                <a:cs typeface="Angsana New" pitchFamily="18" charset="-34"/>
                <a:sym typeface="Arial"/>
              </a:rPr>
              <a:t>วิธีการดำเนินโครงการ (ต่อ)</a:t>
            </a:r>
            <a:endParaRPr kumimoji="0" lang="th-TH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ngsana New" pitchFamily="18" charset="-34"/>
              <a:cs typeface="Angsana New" pitchFamily="18" charset="-34"/>
              <a:sym typeface="Arial"/>
            </a:endParaRPr>
          </a:p>
        </p:txBody>
      </p:sp>
      <p:sp>
        <p:nvSpPr>
          <p:cNvPr id="12" name="คำบรรยายภาพแบบลูกศรขวา 11"/>
          <p:cNvSpPr/>
          <p:nvPr/>
        </p:nvSpPr>
        <p:spPr>
          <a:xfrm>
            <a:off x="107504" y="1923678"/>
            <a:ext cx="1331640" cy="1656184"/>
          </a:xfrm>
          <a:prstGeom prst="rightArrow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กิจกรรม </a:t>
            </a:r>
          </a:p>
          <a:p>
            <a:pPr algn="ctr"/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1</a:t>
            </a:r>
            <a:endParaRPr lang="th-TH" sz="2000" b="1" dirty="0"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14" name="ไดอะแกรม 13"/>
          <p:cNvGraphicFramePr/>
          <p:nvPr/>
        </p:nvGraphicFramePr>
        <p:xfrm>
          <a:off x="1547664" y="771550"/>
          <a:ext cx="7200800" cy="4371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491880" y="1203598"/>
            <a:ext cx="5328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h-TH" b="1" dirty="0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โดยพยาบาลประจำคลินิกโรคระบบทางเดินหายใจ รพ.นครพนม ร่วมกับ พยาบาลประจำคลินิก </a:t>
            </a:r>
            <a:r>
              <a:rPr lang="en-US" b="1" dirty="0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COPD </a:t>
            </a:r>
            <a:r>
              <a:rPr lang="th-TH" b="1" dirty="0" err="1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รพช.</a:t>
            </a:r>
            <a:endParaRPr lang="en-US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91880" y="1995686"/>
            <a:ext cx="5328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h-TH" b="1" dirty="0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โดย ทีม </a:t>
            </a:r>
            <a:r>
              <a:rPr lang="th-TH" b="1" dirty="0" err="1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จนท.</a:t>
            </a:r>
            <a:r>
              <a:rPr lang="th-TH" b="1" dirty="0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ตรวจ </a:t>
            </a:r>
            <a:r>
              <a:rPr lang="en-US" b="1" dirty="0" err="1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Spirometry</a:t>
            </a:r>
            <a:r>
              <a:rPr lang="en-US" b="1" dirty="0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 </a:t>
            </a:r>
            <a:r>
              <a:rPr lang="th-TH" b="1" dirty="0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รพ.นครพนม</a:t>
            </a:r>
            <a:endParaRPr lang="en-US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91880" y="2643758"/>
            <a:ext cx="5328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  <a:tabLst>
                <a:tab pos="1620838" algn="l"/>
              </a:tabLst>
            </a:pPr>
            <a:r>
              <a:rPr lang="th-TH" b="1" dirty="0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โดย นักกายภาพบำบัด รพ.นครพนม</a:t>
            </a:r>
            <a:endParaRPr lang="en-US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91880" y="3363838"/>
            <a:ext cx="5328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  <a:tabLst>
                <a:tab pos="1620838" algn="l"/>
              </a:tabLst>
            </a:pPr>
            <a:r>
              <a:rPr lang="th-TH" b="1" dirty="0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โดย โดย ทีมเภสัชกร รพ.นครพนม</a:t>
            </a:r>
            <a:endParaRPr lang="en-US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32240" y="4083918"/>
            <a:ext cx="2051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  <a:tabLst>
                <a:tab pos="1620838" algn="l"/>
              </a:tabLst>
            </a:pPr>
            <a:r>
              <a:rPr lang="th-TH" b="1" dirty="0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โดย ทีมนักโภชนากร รพ.นครพนม</a:t>
            </a:r>
            <a:endParaRPr lang="en-US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0" name="สี่เหลี่ยมผืนผ้า 19"/>
          <p:cNvSpPr/>
          <p:nvPr/>
        </p:nvSpPr>
        <p:spPr>
          <a:xfrm>
            <a:off x="6660232" y="4731990"/>
            <a:ext cx="21643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  <a:tabLst>
                <a:tab pos="1620838" algn="l"/>
              </a:tabLst>
            </a:pPr>
            <a:r>
              <a:rPr lang="th-TH" b="1" dirty="0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โดย พยาบาลคลินิกเลิกบุหรี่ รพ.นครพนม</a:t>
            </a:r>
            <a:endParaRPr lang="en-US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92"/>
          <p:cNvSpPr txBox="1">
            <a:spLocks/>
          </p:cNvSpPr>
          <p:nvPr/>
        </p:nvSpPr>
        <p:spPr>
          <a:xfrm>
            <a:off x="0" y="123478"/>
            <a:ext cx="8126276" cy="64807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th-TH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ngsana New" pitchFamily="18" charset="-34"/>
                <a:cs typeface="Angsana New" pitchFamily="18" charset="-34"/>
                <a:sym typeface="Arial"/>
              </a:rPr>
              <a:t>วิธีการดำเนินโครงการ (ต่อ)</a:t>
            </a:r>
            <a:endParaRPr kumimoji="0" lang="th-TH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ngsana New" pitchFamily="18" charset="-34"/>
              <a:cs typeface="Angsana New" pitchFamily="18" charset="-34"/>
              <a:sym typeface="Arial"/>
            </a:endParaRPr>
          </a:p>
        </p:txBody>
      </p:sp>
      <p:sp>
        <p:nvSpPr>
          <p:cNvPr id="12" name="คำบรรยายภาพแบบลูกศรขวา 11"/>
          <p:cNvSpPr/>
          <p:nvPr/>
        </p:nvSpPr>
        <p:spPr>
          <a:xfrm>
            <a:off x="179512" y="915566"/>
            <a:ext cx="1331640" cy="1224136"/>
          </a:xfrm>
          <a:prstGeom prst="rightArrowCallou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กิจกรรม</a:t>
            </a:r>
          </a:p>
          <a:p>
            <a:pPr algn="ctr"/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2</a:t>
            </a:r>
            <a:endParaRPr lang="th-TH" sz="2000" b="1" dirty="0"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13" name="ไดอะแกรม 12"/>
          <p:cNvGraphicFramePr/>
          <p:nvPr>
            <p:extLst>
              <p:ext uri="{D42A27DB-BD31-4B8C-83A1-F6EECF244321}">
                <p14:modId xmlns:p14="http://schemas.microsoft.com/office/powerpoint/2010/main" xmlns="" val="2799076234"/>
              </p:ext>
            </p:extLst>
          </p:nvPr>
        </p:nvGraphicFramePr>
        <p:xfrm>
          <a:off x="1619672" y="843558"/>
          <a:ext cx="715245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คำบรรยายภาพแบบลูกศรขวา 20"/>
          <p:cNvSpPr/>
          <p:nvPr/>
        </p:nvSpPr>
        <p:spPr>
          <a:xfrm>
            <a:off x="179512" y="2283718"/>
            <a:ext cx="1331640" cy="1224136"/>
          </a:xfrm>
          <a:prstGeom prst="rightArrow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กิจกรรม</a:t>
            </a:r>
          </a:p>
          <a:p>
            <a:pPr algn="ctr"/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3</a:t>
            </a:r>
            <a:endParaRPr lang="th-TH" sz="20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2" name="คำบรรยายภาพแบบลูกศรขวา 21"/>
          <p:cNvSpPr/>
          <p:nvPr/>
        </p:nvSpPr>
        <p:spPr>
          <a:xfrm>
            <a:off x="179512" y="3651870"/>
            <a:ext cx="1331640" cy="1224136"/>
          </a:xfrm>
          <a:prstGeom prst="rightArrow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กิจกรรม</a:t>
            </a:r>
          </a:p>
          <a:p>
            <a:pPr algn="ctr"/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4</a:t>
            </a:r>
            <a:endParaRPr lang="th-TH" sz="2000" b="1" dirty="0"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13"/>
          <p:cNvSpPr txBox="1">
            <a:spLocks/>
          </p:cNvSpPr>
          <p:nvPr/>
        </p:nvSpPr>
        <p:spPr>
          <a:xfrm>
            <a:off x="1815525" y="1888150"/>
            <a:ext cx="55131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ea typeface="Raleway"/>
                <a:cs typeface="Raleway"/>
                <a:sym typeface="Raleway"/>
              </a:rPr>
              <a:t>งบประมาณ</a:t>
            </a:r>
            <a:endParaRPr kumimoji="0" lang="th-TH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5" name="Shape 113"/>
          <p:cNvSpPr txBox="1">
            <a:spLocks noGrp="1"/>
          </p:cNvSpPr>
          <p:nvPr>
            <p:ph type="title"/>
          </p:nvPr>
        </p:nvSpPr>
        <p:spPr>
          <a:xfrm>
            <a:off x="0" y="123478"/>
            <a:ext cx="9144000" cy="648072"/>
          </a:xfrm>
          <a:prstGeom prst="rect">
            <a:avLst/>
          </a:prstGeom>
          <a:solidFill>
            <a:schemeClr val="bg1">
              <a:alpha val="81000"/>
            </a:schemeClr>
          </a:solidFill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th-TH" sz="32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งบประมาณ</a:t>
            </a:r>
            <a:endParaRPr sz="3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2492468"/>
              </p:ext>
            </p:extLst>
          </p:nvPr>
        </p:nvGraphicFramePr>
        <p:xfrm>
          <a:off x="251520" y="2355726"/>
          <a:ext cx="8208912" cy="2377440"/>
        </p:xfrm>
        <a:graphic>
          <a:graphicData uri="http://schemas.openxmlformats.org/drawingml/2006/table">
            <a:tbl>
              <a:tblPr firstRow="1" firstCol="1" bandRow="1">
                <a:tableStyleId>{0379D5DF-0BA5-442A-808B-347B9FD8FCCD}</a:tableStyleId>
              </a:tblPr>
              <a:tblGrid>
                <a:gridCol w="6692223"/>
                <a:gridCol w="1516689"/>
              </a:tblGrid>
              <a:tr h="2203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กิจกรรม/รายละเอียดงบประมาณ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590"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รวมค่าใช้จ่าย </a:t>
                      </a:r>
                      <a:br>
                        <a:rPr lang="th-TH" sz="18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</a:br>
                      <a:r>
                        <a:rPr lang="th-TH" sz="1800" b="1" dirty="0">
                          <a:solidFill>
                            <a:schemeClr val="bg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(บาท)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20345">
                <a:tc>
                  <a:txBody>
                    <a:bodyPr/>
                    <a:lstStyle/>
                    <a:p>
                      <a:pPr marL="342900" lvl="0" indent="-342900" algn="thaiDist">
                        <a:spcAft>
                          <a:spcPts val="0"/>
                        </a:spcAft>
                        <a:buFont typeface="+mj-cs"/>
                        <a:buNone/>
                      </a:pP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ค่าอาหารกลางวัน  </a:t>
                      </a: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120 </a:t>
                      </a: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คน </a:t>
                      </a: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x </a:t>
                      </a: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80บาท </a:t>
                      </a: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x</a:t>
                      </a: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  <a:r>
                        <a:rPr lang="th-TH" sz="2000" b="1" baseline="0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มื้อ </a:t>
                      </a:r>
                      <a:endParaRPr lang="en-US" sz="1400" b="1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1590" algn="r">
                        <a:spcAft>
                          <a:spcPts val="0"/>
                        </a:spcAft>
                      </a:pP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9,600</a:t>
                      </a:r>
                      <a:endParaRPr lang="en-US" sz="16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0345">
                <a:tc>
                  <a:txBody>
                    <a:bodyPr/>
                    <a:lstStyle/>
                    <a:p>
                      <a:pPr marL="342900" lvl="0" indent="-342900" algn="thaiDist">
                        <a:spcAft>
                          <a:spcPts val="0"/>
                        </a:spcAft>
                        <a:buFont typeface="+mj-cs"/>
                        <a:buNone/>
                      </a:pP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ค่าอาหารว่างและเครื่องดื่ม </a:t>
                      </a: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120 </a:t>
                      </a: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คน </a:t>
                      </a: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x</a:t>
                      </a: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25 </a:t>
                      </a: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บาท </a:t>
                      </a: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x </a:t>
                      </a: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2 </a:t>
                      </a: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มื้อ </a:t>
                      </a:r>
                      <a:endParaRPr lang="en-US" sz="1400" b="1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1590" algn="r">
                        <a:spcAft>
                          <a:spcPts val="0"/>
                        </a:spcAft>
                      </a:pP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6,000</a:t>
                      </a:r>
                      <a:endParaRPr lang="en-US" sz="16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0345">
                <a:tc>
                  <a:txBody>
                    <a:bodyPr/>
                    <a:lstStyle/>
                    <a:p>
                      <a:pPr marL="342900" lvl="0" indent="-342900" algn="thaiDist">
                        <a:spcAft>
                          <a:spcPts val="0"/>
                        </a:spcAft>
                        <a:buFont typeface="+mj-cs"/>
                        <a:buNone/>
                      </a:pP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ค่าเบี้ยเลี้ยงสำหรับติดตามและนิเทศงาน </a:t>
                      </a: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15 </a:t>
                      </a: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คน </a:t>
                      </a: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x</a:t>
                      </a: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160 </a:t>
                      </a: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บาท </a:t>
                      </a: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x</a:t>
                      </a: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11 </a:t>
                      </a: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วัน</a:t>
                      </a:r>
                      <a:endParaRPr lang="en-US" sz="1400" b="1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1590" algn="r">
                        <a:spcAft>
                          <a:spcPts val="0"/>
                        </a:spcAft>
                      </a:pP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26,600</a:t>
                      </a:r>
                      <a:endParaRPr lang="en-US" sz="16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0345">
                <a:tc>
                  <a:txBody>
                    <a:bodyPr/>
                    <a:lstStyle/>
                    <a:p>
                      <a:pPr marL="342900" lvl="0" indent="-342900" algn="thaiDist">
                        <a:spcAft>
                          <a:spcPts val="0"/>
                        </a:spcAft>
                        <a:buFont typeface="+mj-cs"/>
                        <a:buNone/>
                      </a:pP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ค่าเบี้ยเลี้ยงสำหรับพนักงานขับรถ </a:t>
                      </a: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240 </a:t>
                      </a: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บาท </a:t>
                      </a:r>
                      <a:r>
                        <a:rPr lang="en-US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x</a:t>
                      </a: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11 </a:t>
                      </a: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วัน</a:t>
                      </a:r>
                      <a:endParaRPr lang="en-US" sz="1400" b="1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1590" algn="r">
                        <a:spcAft>
                          <a:spcPts val="0"/>
                        </a:spcAft>
                      </a:pP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2,640</a:t>
                      </a:r>
                      <a:endParaRPr lang="en-US" sz="16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0345">
                <a:tc>
                  <a:txBody>
                    <a:bodyPr/>
                    <a:lstStyle/>
                    <a:p>
                      <a:pPr marL="342900" lvl="0" indent="-342900" algn="thaiDist">
                        <a:spcAft>
                          <a:spcPts val="0"/>
                        </a:spcAft>
                        <a:buFont typeface="+mj-cs"/>
                        <a:buNone/>
                      </a:pP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ค่าน้ำมันเชื้อเพลิง</a:t>
                      </a:r>
                      <a:endParaRPr lang="en-US" sz="1400" b="1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1590" algn="r">
                        <a:spcAft>
                          <a:spcPts val="0"/>
                        </a:spcAft>
                      </a:pP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10,000</a:t>
                      </a:r>
                      <a:endParaRPr lang="en-US" sz="16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457200" algn="thaiDist">
                        <a:spcAft>
                          <a:spcPts val="0"/>
                        </a:spcAft>
                      </a:pPr>
                      <a:r>
                        <a:rPr lang="th-TH" sz="20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รวม</a:t>
                      </a:r>
                      <a:endParaRPr lang="en-US" sz="1400" b="1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th-TH" sz="2000" b="1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52,000</a:t>
                      </a:r>
                      <a:endParaRPr lang="en-US" sz="1600" b="1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1255282"/>
            <a:ext cx="891874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งบประมาณ</a:t>
            </a:r>
            <a:r>
              <a:rPr kumimoji="0" lang="th-TH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จำนวน 52,000 บาท (ห้าหมื่นสองพันบาทถ้วน) โดยมีรายละเอียดค่าใช้จ่าย ดังนี้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Times New Roman" pitchFamily="18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หมายเหตุ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: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ทุกรายการสามารถถัวเฉลี่ยกันได้ทุกรายการ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ctrTitle" idx="4294967295"/>
          </p:nvPr>
        </p:nvSpPr>
        <p:spPr>
          <a:xfrm>
            <a:off x="0" y="123478"/>
            <a:ext cx="7772400" cy="792088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th-TH" sz="32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ผู้รับผิดชอบโครงการ</a:t>
            </a:r>
            <a:endParaRPr sz="3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31" name="Shape 131"/>
          <p:cNvSpPr txBox="1">
            <a:spLocks noGrp="1"/>
          </p:cNvSpPr>
          <p:nvPr>
            <p:ph type="subTitle" idx="4294967295"/>
          </p:nvPr>
        </p:nvSpPr>
        <p:spPr>
          <a:xfrm>
            <a:off x="251520" y="1707654"/>
            <a:ext cx="7848872" cy="46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1" dirty="0" smtClean="0">
                <a:latin typeface="Angsana New" pitchFamily="18" charset="-34"/>
                <a:cs typeface="Angsana New" pitchFamily="18" charset="-34"/>
              </a:rPr>
              <a:t>1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. 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นายไกร</a:t>
            </a:r>
            <a:r>
              <a:rPr lang="th-TH" b="1" dirty="0" err="1">
                <a:latin typeface="Angsana New" pitchFamily="18" charset="-34"/>
                <a:cs typeface="Angsana New" pitchFamily="18" charset="-34"/>
              </a:rPr>
              <a:t>ลาศ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b="1" dirty="0" err="1">
                <a:latin typeface="Angsana New" pitchFamily="18" charset="-34"/>
                <a:cs typeface="Angsana New" pitchFamily="18" charset="-34"/>
              </a:rPr>
              <a:t>โกษา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แสง       ตำแหน่ง </a:t>
            </a:r>
            <a:r>
              <a:rPr lang="th-TH" dirty="0">
                <a:latin typeface="Angsana New" pitchFamily="18" charset="-34"/>
                <a:cs typeface="Angsana New" pitchFamily="18" charset="-34"/>
              </a:rPr>
              <a:t>นักวิชาการสาธารณสุขชำนาญ</a:t>
            </a: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การ</a:t>
            </a:r>
            <a:endParaRPr lang="en-US" dirty="0">
              <a:latin typeface="Angsana New" pitchFamily="18" charset="-34"/>
              <a:cs typeface="Angsana New" pitchFamily="18" charset="-34"/>
            </a:endParaRPr>
          </a:p>
          <a:p>
            <a:r>
              <a:rPr lang="en-US" b="1" dirty="0" smtClean="0">
                <a:latin typeface="Angsana New" pitchFamily="18" charset="-34"/>
                <a:cs typeface="Angsana New" pitchFamily="18" charset="-34"/>
              </a:rPr>
              <a:t>2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. 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นางสาวนิภาพร </a:t>
            </a:r>
            <a:r>
              <a:rPr lang="th-TH" b="1" dirty="0" err="1">
                <a:latin typeface="Angsana New" pitchFamily="18" charset="-34"/>
                <a:cs typeface="Angsana New" pitchFamily="18" charset="-34"/>
              </a:rPr>
              <a:t>หอมหวล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  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ตำแหน่ง </a:t>
            </a:r>
            <a:r>
              <a:rPr lang="th-TH" dirty="0">
                <a:latin typeface="Angsana New" pitchFamily="18" charset="-34"/>
                <a:cs typeface="Angsana New" pitchFamily="18" charset="-34"/>
              </a:rPr>
              <a:t>พยาบาลวิชาชีพชำนาญการ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   </a:t>
            </a:r>
            <a:endParaRPr lang="en-US" dirty="0">
              <a:latin typeface="Angsana New" pitchFamily="18" charset="-34"/>
              <a:cs typeface="Angsana New" pitchFamily="18" charset="-34"/>
            </a:endParaRPr>
          </a:p>
          <a:p>
            <a:r>
              <a:rPr lang="en-US" b="1" dirty="0" smtClean="0">
                <a:latin typeface="Angsana New" pitchFamily="18" charset="-34"/>
                <a:cs typeface="Angsana New" pitchFamily="18" charset="-34"/>
              </a:rPr>
              <a:t>3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. 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นางสาว</a:t>
            </a:r>
            <a:r>
              <a:rPr lang="th-TH" b="1" dirty="0" err="1">
                <a:latin typeface="Angsana New" pitchFamily="18" charset="-34"/>
                <a:cs typeface="Angsana New" pitchFamily="18" charset="-34"/>
              </a:rPr>
              <a:t>ชัชญา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ภา สมศรี     ตำแหน่ง </a:t>
            </a:r>
            <a:r>
              <a:rPr lang="th-TH" dirty="0">
                <a:latin typeface="Angsana New" pitchFamily="18" charset="-34"/>
                <a:cs typeface="Angsana New" pitchFamily="18" charset="-34"/>
              </a:rPr>
              <a:t>พยาบาลวิชาชีพชำนาญการ</a:t>
            </a:r>
            <a:endParaRPr lang="en-US" dirty="0">
              <a:latin typeface="Angsana New" pitchFamily="18" charset="-34"/>
              <a:cs typeface="Angsana New" pitchFamily="18" charset="-34"/>
            </a:endParaRPr>
          </a:p>
          <a:p>
            <a:r>
              <a:rPr lang="en-US" b="1" dirty="0" smtClean="0">
                <a:latin typeface="Angsana New" pitchFamily="18" charset="-34"/>
                <a:cs typeface="Angsana New" pitchFamily="18" charset="-34"/>
              </a:rPr>
              <a:t>4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. 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นางสาว</a:t>
            </a:r>
            <a:r>
              <a:rPr lang="th-TH" b="1" dirty="0" err="1">
                <a:latin typeface="Angsana New" pitchFamily="18" charset="-34"/>
                <a:cs typeface="Angsana New" pitchFamily="18" charset="-34"/>
              </a:rPr>
              <a:t>อัจฉ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รียา ราชบุตร  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ตำแหน่ง </a:t>
            </a:r>
            <a:r>
              <a:rPr lang="th-TH" dirty="0">
                <a:latin typeface="Angsana New" pitchFamily="18" charset="-34"/>
                <a:cs typeface="Angsana New" pitchFamily="18" charset="-34"/>
              </a:rPr>
              <a:t>นักวิชาการสาธารณสุข</a:t>
            </a:r>
            <a:endParaRPr lang="en-US" dirty="0">
              <a:latin typeface="Angsana New" pitchFamily="18" charset="-34"/>
              <a:cs typeface="Angsana New" pitchFamily="18" charset="-34"/>
            </a:endParaRPr>
          </a:p>
          <a:p>
            <a:pPr>
              <a:buNone/>
            </a:pP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                 สถานที่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ปฏิบัติงาน  โรงพยาบาลนครพนม</a:t>
            </a:r>
            <a:endParaRPr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32" name="Shape 132"/>
          <p:cNvSpPr/>
          <p:nvPr/>
        </p:nvSpPr>
        <p:spPr>
          <a:xfrm>
            <a:off x="6876256" y="-17350"/>
            <a:ext cx="2288319" cy="3789650"/>
          </a:xfrm>
          <a:custGeom>
            <a:avLst/>
            <a:gdLst/>
            <a:ahLst/>
            <a:cxnLst/>
            <a:rect l="0" t="0" r="0" b="0"/>
            <a:pathLst>
              <a:path w="171613" h="151586" extrusionOk="0">
                <a:moveTo>
                  <a:pt x="0" y="694"/>
                </a:moveTo>
                <a:lnTo>
                  <a:pt x="171613" y="0"/>
                </a:lnTo>
                <a:lnTo>
                  <a:pt x="170790" y="151586"/>
                </a:lnTo>
                <a:lnTo>
                  <a:pt x="46492" y="123154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133" name="Shape 133"/>
          <p:cNvSpPr/>
          <p:nvPr/>
        </p:nvSpPr>
        <p:spPr>
          <a:xfrm rot="10286814">
            <a:off x="6499116" y="1416524"/>
            <a:ext cx="177684" cy="169659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4" name="Shape 134"/>
          <p:cNvGrpSpPr/>
          <p:nvPr/>
        </p:nvGrpSpPr>
        <p:grpSpPr>
          <a:xfrm>
            <a:off x="7885862" y="419338"/>
            <a:ext cx="899284" cy="899339"/>
            <a:chOff x="6654650" y="3665275"/>
            <a:chExt cx="409100" cy="409125"/>
          </a:xfrm>
        </p:grpSpPr>
        <p:sp>
          <p:nvSpPr>
            <p:cNvPr id="135" name="Shape 135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7" name="Shape 137"/>
          <p:cNvSpPr/>
          <p:nvPr/>
        </p:nvSpPr>
        <p:spPr>
          <a:xfrm>
            <a:off x="8028384" y="2427734"/>
            <a:ext cx="914124" cy="914076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8" name="Shape 138"/>
          <p:cNvGrpSpPr/>
          <p:nvPr/>
        </p:nvGrpSpPr>
        <p:grpSpPr>
          <a:xfrm>
            <a:off x="5796136" y="267494"/>
            <a:ext cx="671511" cy="671549"/>
            <a:chOff x="570875" y="4322250"/>
            <a:chExt cx="443300" cy="443325"/>
          </a:xfrm>
        </p:grpSpPr>
        <p:sp>
          <p:nvSpPr>
            <p:cNvPr id="139" name="Shape 139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Shape 140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Shape 141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Shape 142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3" name="Shape 143"/>
          <p:cNvSpPr/>
          <p:nvPr/>
        </p:nvSpPr>
        <p:spPr>
          <a:xfrm rot="-1627561">
            <a:off x="7434266" y="487482"/>
            <a:ext cx="280162" cy="267508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Shape 144"/>
          <p:cNvSpPr/>
          <p:nvPr/>
        </p:nvSpPr>
        <p:spPr>
          <a:xfrm rot="1504353">
            <a:off x="7841214" y="2080539"/>
            <a:ext cx="280176" cy="267521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Shape 145"/>
          <p:cNvSpPr/>
          <p:nvPr/>
        </p:nvSpPr>
        <p:spPr>
          <a:xfrm rot="1973882">
            <a:off x="8121371" y="1454163"/>
            <a:ext cx="192944" cy="184229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323528" y="1419622"/>
            <a:ext cx="8352928" cy="3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th-TH" sz="2800" b="1" dirty="0" err="1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ทีมสห</a:t>
            </a:r>
            <a:r>
              <a:rPr lang="th-TH" sz="2800" b="1" dirty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วิชาชีพที่ให้บริการคลินิกโรคปอดอุดกั้นเรื้อรังครบวงจรและได้มาตรฐานในระดับ </a:t>
            </a:r>
            <a:r>
              <a:rPr lang="th-TH" sz="2800" b="1" dirty="0" err="1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รพช</a:t>
            </a:r>
            <a:r>
              <a:rPr lang="th-TH" sz="2800" b="1" dirty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 ทั้ง </a:t>
            </a:r>
            <a:r>
              <a:rPr lang="th-TH" sz="2800" b="1" dirty="0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11 </a:t>
            </a:r>
            <a:r>
              <a:rPr lang="th-TH" sz="2800" b="1" dirty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แห่ง มีความรู้และทักษะการปฏิบัติเพิ่มมากขึ้น	</a:t>
            </a:r>
            <a:endParaRPr lang="th-TH" sz="2800" b="1" dirty="0" smtClean="0">
              <a:solidFill>
                <a:schemeClr val="tx1"/>
              </a:solidFill>
              <a:latin typeface="Angsana New" pitchFamily="18" charset="-34"/>
              <a:ea typeface="Times New Roman" pitchFamily="18" charset="0"/>
              <a:cs typeface="Angsana New" pitchFamily="18" charset="-34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th-TH" sz="2800" b="1" dirty="0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   </a:t>
            </a:r>
            <a:r>
              <a:rPr lang="th-TH" sz="2800" b="1" dirty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	</a:t>
            </a:r>
            <a:endPara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th-TH" sz="2800" b="1" dirty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อัตราการมีคลินิกโรคปอดอุดกั้นเรื้อรังครบวงจรและได้มาตรฐาน ในระดับ </a:t>
            </a:r>
            <a:r>
              <a:rPr lang="th-TH" sz="2800" b="1" dirty="0" err="1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รพช</a:t>
            </a:r>
            <a:r>
              <a:rPr lang="th-TH" sz="2800" b="1" dirty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 ทั้ง </a:t>
            </a:r>
            <a:r>
              <a:rPr lang="th-TH" sz="2800" b="1" dirty="0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11แห่ง </a:t>
            </a:r>
            <a:r>
              <a:rPr lang="th-TH" sz="2800" b="1" dirty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ผ่านเกณฑ์เป้าหมาย </a:t>
            </a:r>
            <a:r>
              <a:rPr lang="en-US" sz="2800" b="1" dirty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&gt; </a:t>
            </a:r>
            <a:r>
              <a:rPr lang="en-US" sz="2800" b="1" dirty="0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60%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th-TH" sz="2800" b="1" dirty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อัตราการกำเริบเฉียบพลันในผู้ป่วยโรคปอดอุดกั้นเรื้อรัง </a:t>
            </a:r>
            <a:r>
              <a:rPr lang="en-US" sz="2800" b="1" dirty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&lt;130%</a:t>
            </a:r>
            <a:endPara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sz="28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0" y="123478"/>
            <a:ext cx="9144000" cy="648072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th-TH" sz="32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ประโยชน์ที่คาดว่าจะได้รับ</a:t>
            </a:r>
            <a:endParaRPr sz="3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0" y="195486"/>
            <a:ext cx="9144000" cy="648072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th-TH" sz="32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การประเมินผล</a:t>
            </a:r>
            <a:endParaRPr sz="3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251520" y="1275606"/>
            <a:ext cx="6606496" cy="8868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th-TH" sz="2400" b="1" dirty="0" smtClean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การ</a:t>
            </a:r>
            <a:r>
              <a:rPr lang="th-TH" sz="2400" b="1" dirty="0">
                <a:solidFill>
                  <a:schemeClr val="tx1"/>
                </a:solidFill>
                <a:latin typeface="Angsana New" pitchFamily="18" charset="-34"/>
                <a:ea typeface="Times New Roman" pitchFamily="18" charset="0"/>
                <a:cs typeface="Angsana New" pitchFamily="18" charset="-34"/>
              </a:rPr>
              <a:t>ประเมินความรู้หลังการนิเทศ และประเมินผลลัพธ์ตัวชี้วัดที่สำคัญ</a:t>
            </a:r>
            <a:endParaRPr lang="en-US" sz="24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sz="24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59" name="Shape 159"/>
          <p:cNvSpPr txBox="1">
            <a:spLocks noGrp="1"/>
          </p:cNvSpPr>
          <p:nvPr>
            <p:ph type="body" idx="2"/>
          </p:nvPr>
        </p:nvSpPr>
        <p:spPr>
          <a:xfrm>
            <a:off x="179512" y="1779662"/>
            <a:ext cx="8568952" cy="295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2400" b="1" dirty="0">
                <a:latin typeface="Angsana New" pitchFamily="18" charset="-34"/>
                <a:cs typeface="Angsana New" pitchFamily="18" charset="-34"/>
              </a:rPr>
              <a:t>วัดผลความสำเร็จของโครงการ</a:t>
            </a:r>
            <a:endParaRPr lang="en-US" sz="2400" b="1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1. จำนวน</a:t>
            </a:r>
            <a:r>
              <a:rPr lang="th-TH" sz="2400" b="1" dirty="0">
                <a:latin typeface="Angsana New" pitchFamily="18" charset="-34"/>
                <a:cs typeface="Angsana New" pitchFamily="18" charset="-34"/>
              </a:rPr>
              <a:t>ผู้เข้าอบรม 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400" b="1" dirty="0">
                <a:latin typeface="Angsana New" pitchFamily="18" charset="-34"/>
                <a:cs typeface="Angsana New" pitchFamily="18" charset="-34"/>
              </a:rPr>
              <a:t>&gt; 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80%</a:t>
            </a:r>
            <a:endParaRPr lang="en-US" sz="2400" b="1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2. </a:t>
            </a:r>
            <a:r>
              <a:rPr lang="th-TH" sz="2400" b="1" dirty="0" err="1" smtClean="0">
                <a:latin typeface="Angsana New" pitchFamily="18" charset="-34"/>
                <a:cs typeface="Angsana New" pitchFamily="18" charset="-34"/>
              </a:rPr>
              <a:t>ทีมสห</a:t>
            </a:r>
            <a:r>
              <a:rPr lang="th-TH" sz="2400" b="1" dirty="0">
                <a:latin typeface="Angsana New" pitchFamily="18" charset="-34"/>
                <a:cs typeface="Angsana New" pitchFamily="18" charset="-34"/>
              </a:rPr>
              <a:t>วิชาชีพที่ให้บริการคลินิกโรคปอดอุดกั้นเรื้อรังครบวงจรและได้มาตรฐานมีความรู้ทักษะการปฏิบัติ </a:t>
            </a:r>
            <a:r>
              <a:rPr lang="en-US" sz="2400" b="1" dirty="0">
                <a:latin typeface="Angsana New" pitchFamily="18" charset="-34"/>
                <a:cs typeface="Angsana New" pitchFamily="18" charset="-34"/>
              </a:rPr>
              <a:t>&gt; 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80%</a:t>
            </a:r>
            <a:endParaRPr lang="en-US" sz="2400" b="1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3. อัตรา</a:t>
            </a:r>
            <a:r>
              <a:rPr lang="th-TH" sz="2400" b="1" dirty="0">
                <a:latin typeface="Angsana New" pitchFamily="18" charset="-34"/>
                <a:cs typeface="Angsana New" pitchFamily="18" charset="-34"/>
              </a:rPr>
              <a:t>การมีคลินิกโรคปอดอุดกั้นเรื้อรังครบวงจรและได้มาตรฐานในจังหวัดนครพนมผ่านเกณฑ์เป้าหมาย </a:t>
            </a:r>
            <a:r>
              <a:rPr lang="en-US" sz="2400" b="1" dirty="0">
                <a:latin typeface="Angsana New" pitchFamily="18" charset="-34"/>
                <a:cs typeface="Angsana New" pitchFamily="18" charset="-34"/>
              </a:rPr>
              <a:t>&gt; 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60%</a:t>
            </a:r>
            <a:endParaRPr lang="en-US" sz="2400" b="1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4. อัตรา</a:t>
            </a:r>
            <a:r>
              <a:rPr lang="th-TH" sz="2400" b="1" dirty="0">
                <a:latin typeface="Angsana New" pitchFamily="18" charset="-34"/>
                <a:cs typeface="Angsana New" pitchFamily="18" charset="-34"/>
              </a:rPr>
              <a:t>การกำเริบเฉียบพลันในผู้ป่วยโรคปอดอุดกั้นเรื้อรัง </a:t>
            </a:r>
            <a:r>
              <a:rPr lang="en-US" sz="2400" b="1" dirty="0">
                <a:latin typeface="Angsana New" pitchFamily="18" charset="-34"/>
                <a:cs typeface="Angsana New" pitchFamily="18" charset="-34"/>
              </a:rPr>
              <a:t>&lt;130%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sz="2400" b="1" dirty="0"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/>
          <a:srcRect l="6353" t="6634" r="7709" b="6523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9789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5" name="รูปภาพ 4">
            <a:extLst>
              <a:ext uri="{FF2B5EF4-FFF2-40B4-BE49-F238E27FC236}">
                <a16:creationId xmlns="" xmlns:a16="http://schemas.microsoft.com/office/drawing/2014/main" id="{C96F722C-0050-43C5-9D5C-5C6391D62A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8493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939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0" y="195486"/>
            <a:ext cx="8316416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>
            <a:spAutoFit/>
          </a:bodyPr>
          <a:lstStyle/>
          <a:p>
            <a:pPr lvl="1"/>
            <a:r>
              <a:rPr 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ปัญหาด้านสุขภาพของ</a:t>
            </a:r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ประชาชนใน</a:t>
            </a:r>
            <a:r>
              <a:rPr 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เขต</a:t>
            </a:r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พื้นที่จังหวัดนครพนม</a:t>
            </a:r>
            <a:endParaRPr lang="en-US" sz="32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ตัวแทนเนื้อหา 2"/>
          <p:cNvSpPr txBox="1">
            <a:spLocks/>
          </p:cNvSpPr>
          <p:nvPr/>
        </p:nvSpPr>
        <p:spPr>
          <a:xfrm>
            <a:off x="323528" y="1131494"/>
            <a:ext cx="8208912" cy="60324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thaiDist">
              <a:buNone/>
            </a:pPr>
            <a:r>
              <a:rPr lang="th-TH" altLang="th-TH" sz="28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ปัญหาด้านสุขภาพของประชาชนในเขต</a:t>
            </a:r>
            <a:r>
              <a:rPr lang="th-TH" altLang="th-TH" sz="28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พื้นที่จังหวัดนครพนม </a:t>
            </a:r>
            <a:r>
              <a:rPr lang="th-TH" altLang="th-TH" sz="28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สาเหตุสำคัญเกิดจากโรคติดต่อ โรคไม่ติดต่อ ปัจจัยเสี่ยงรวมถึงภัยสุขภาพ</a:t>
            </a:r>
          </a:p>
        </p:txBody>
      </p:sp>
      <p:sp>
        <p:nvSpPr>
          <p:cNvPr id="7" name="รูปห้าเหลี่ยม 6"/>
          <p:cNvSpPr/>
          <p:nvPr/>
        </p:nvSpPr>
        <p:spPr>
          <a:xfrm>
            <a:off x="1494235" y="2275285"/>
            <a:ext cx="1997869" cy="592931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โรคติดต่อ</a:t>
            </a:r>
          </a:p>
        </p:txBody>
      </p:sp>
      <p:sp>
        <p:nvSpPr>
          <p:cNvPr id="8" name="รูปห้าเหลี่ยม 7"/>
          <p:cNvSpPr/>
          <p:nvPr/>
        </p:nvSpPr>
        <p:spPr>
          <a:xfrm>
            <a:off x="1494235" y="3355182"/>
            <a:ext cx="1997869" cy="594122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โรคไม่ติดต่อ</a:t>
            </a:r>
          </a:p>
        </p:txBody>
      </p:sp>
      <p:sp>
        <p:nvSpPr>
          <p:cNvPr id="9" name="รูปห้าเหลี่ยม 8"/>
          <p:cNvSpPr/>
          <p:nvPr/>
        </p:nvSpPr>
        <p:spPr>
          <a:xfrm>
            <a:off x="1494235" y="4381501"/>
            <a:ext cx="1997869" cy="592931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ภัยสุขภาพ</a:t>
            </a:r>
          </a:p>
        </p:txBody>
      </p:sp>
      <p:sp>
        <p:nvSpPr>
          <p:cNvPr id="10" name="แผนผังลำดับงาน: กระบวนการ 9"/>
          <p:cNvSpPr/>
          <p:nvPr/>
        </p:nvSpPr>
        <p:spPr>
          <a:xfrm>
            <a:off x="3869532" y="2085976"/>
            <a:ext cx="3780235" cy="1079897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Food Poisoning, DF/DHF/DSS, </a:t>
            </a:r>
          </a:p>
          <a:p>
            <a:pPr algn="ctr">
              <a:defRPr/>
            </a:pPr>
            <a:r>
              <a:rPr lang="en-US" sz="28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Influenza </a:t>
            </a:r>
            <a:endParaRPr lang="th-TH" sz="28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11" name="แผนผังลำดับงาน: กระบวนการ 10"/>
          <p:cNvSpPr/>
          <p:nvPr/>
        </p:nvSpPr>
        <p:spPr>
          <a:xfrm>
            <a:off x="3869532" y="3355182"/>
            <a:ext cx="3780235" cy="675085"/>
          </a:xfrm>
          <a:prstGeom prst="flowChart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DM, HT, CKD, COPD, STROKE, Heart and Coronary</a:t>
            </a:r>
            <a:endParaRPr lang="th-TH" sz="18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12" name="แผนผังลำดับงาน: กระบวนการ 11"/>
          <p:cNvSpPr/>
          <p:nvPr/>
        </p:nvSpPr>
        <p:spPr>
          <a:xfrm>
            <a:off x="3869532" y="4381500"/>
            <a:ext cx="3780235" cy="647700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INJURY</a:t>
            </a:r>
            <a:endParaRPr lang="th-TH" sz="32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96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1547812" y="1100138"/>
            <a:ext cx="360387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ประชากร </a:t>
            </a:r>
            <a:r>
              <a:rPr lang="th-TH" sz="2800" b="1" dirty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ในพื้นที่ </a:t>
            </a:r>
            <a:r>
              <a:rPr lang="th-TH" sz="2800" b="1" dirty="0" smtClean="0"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จังหวัดนครพนม</a:t>
            </a:r>
            <a:endParaRPr lang="th-TH" sz="2800" b="1" dirty="0">
              <a:latin typeface="Angsana New" panose="02020603050405020304" pitchFamily="18" charset="-34"/>
              <a:ea typeface="Tahoma" pitchFamily="34" charset="0"/>
              <a:cs typeface="Angsana New" panose="02020603050405020304" pitchFamily="18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683568" y="1779662"/>
            <a:ext cx="78344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400" b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แหล่งข้อมูล </a:t>
            </a:r>
            <a:endParaRPr lang="en-US" sz="2400" b="1" dirty="0">
              <a:latin typeface="Angsana New" panose="02020603050405020304" pitchFamily="18" charset="-34"/>
              <a:ea typeface="Calibri" panose="020F0502020204030204" pitchFamily="34" charset="0"/>
              <a:cs typeface="Angsana New" panose="02020603050405020304" pitchFamily="18" charset="-34"/>
            </a:endParaRPr>
          </a:p>
          <a:p>
            <a:pPr indent="457200"/>
            <a:r>
              <a:rPr lang="th-TH" sz="2400" b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ทบทวนและรวบรวมข้อมูลจากแหล่งข้อมูลที่เก็บรวบรวมไว้ตามลำดับขั้นตอน ดังนี้</a:t>
            </a:r>
            <a:endParaRPr lang="en-US" sz="2400" b="1" dirty="0">
              <a:latin typeface="Angsana New" panose="02020603050405020304" pitchFamily="18" charset="-34"/>
              <a:ea typeface="Calibri" panose="020F0502020204030204" pitchFamily="34" charset="0"/>
              <a:cs typeface="Angsana New" panose="02020603050405020304" pitchFamily="18" charset="-34"/>
            </a:endParaRPr>
          </a:p>
          <a:p>
            <a:pPr indent="457200"/>
            <a:r>
              <a:rPr lang="th-TH" sz="2400" b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1. ติดต่อประสานงานกับเจ้าหน้าที่ผู้รับผิดชอบงาน กลุ่มงานเวชกรรมสังคม โรงพยาบาลนครพนมเพื่อขอข้อมูลผู้ป่วย ตามตารางข้อมูล ตัวชี้วัดด้านสุขภาพของประชากรในพื้นที่</a:t>
            </a:r>
            <a:endParaRPr lang="en-US" sz="2400" b="1" dirty="0">
              <a:latin typeface="Angsana New" panose="02020603050405020304" pitchFamily="18" charset="-34"/>
              <a:ea typeface="Calibri" panose="020F0502020204030204" pitchFamily="34" charset="0"/>
              <a:cs typeface="Angsana New" panose="02020603050405020304" pitchFamily="18" charset="-34"/>
            </a:endParaRPr>
          </a:p>
          <a:p>
            <a:pPr indent="457200"/>
            <a:r>
              <a:rPr lang="th-TH" sz="2400" b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2. ติดต่อประสานงานและขอข้อมูลผู้ป่วยและผู้เสียชีวิตรายโรค และรายงาน </a:t>
            </a:r>
            <a:r>
              <a:rPr lang="en-US" sz="2400" b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R506 </a:t>
            </a:r>
            <a:r>
              <a:rPr lang="th-TH" sz="2400" b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จากกลุ่มงานเวชกรรมสังคมและกลุ่มงานศูนย์คอมพิวเตอร์และสารสนเทศ โรงพยาบาลนครพนม</a:t>
            </a:r>
            <a:endParaRPr lang="en-US" sz="2400" b="1" dirty="0">
              <a:effectLst/>
              <a:latin typeface="Angsana New" panose="02020603050405020304" pitchFamily="18" charset="-34"/>
              <a:ea typeface="Calibri" panose="020F0502020204030204" pitchFamily="34" charset="0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777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0" y="195486"/>
            <a:ext cx="6156176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>
            <a:spAutoFit/>
          </a:bodyPr>
          <a:lstStyle/>
          <a:p>
            <a:pPr lvl="1"/>
            <a:r>
              <a:rPr lang="th-TH" sz="3200" b="1" dirty="0">
                <a:latin typeface="Angsana New" pitchFamily="18" charset="-34"/>
                <a:cs typeface="Angsana New" pitchFamily="18" charset="-34"/>
              </a:rPr>
              <a:t>ปัญหาสุขภาพหรือบริการที่จำเป็นต้อง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แก้ไข</a:t>
            </a:r>
            <a:endParaRPr lang="en-US" sz="3200" b="1" dirty="0"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08356800"/>
              </p:ext>
            </p:extLst>
          </p:nvPr>
        </p:nvGraphicFramePr>
        <p:xfrm>
          <a:off x="179512" y="987574"/>
          <a:ext cx="8712965" cy="3689584"/>
        </p:xfrm>
        <a:graphic>
          <a:graphicData uri="http://schemas.openxmlformats.org/drawingml/2006/table">
            <a:tbl>
              <a:tblPr>
                <a:tableStyleId>{0379D5DF-0BA5-442A-808B-347B9FD8FCCD}</a:tableStyleId>
              </a:tblPr>
              <a:tblGrid>
                <a:gridCol w="432048"/>
                <a:gridCol w="1224136"/>
                <a:gridCol w="646287"/>
                <a:gridCol w="829699"/>
                <a:gridCol w="791475"/>
                <a:gridCol w="1072538"/>
                <a:gridCol w="775735"/>
                <a:gridCol w="980349"/>
                <a:gridCol w="980349"/>
                <a:gridCol w="980349"/>
              </a:tblGrid>
              <a:tr h="22838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600" b="1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ลำดับ</a:t>
                      </a:r>
                      <a:endParaRPr lang="th-TH" sz="1600" b="1" i="0" u="none" strike="noStrike" dirty="0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600" b="1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โรค</a:t>
                      </a:r>
                      <a:endParaRPr lang="th-TH" sz="1600" b="1" i="0" u="none" strike="noStrike" dirty="0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h-TH" sz="1600" b="1" u="none" strike="noStrike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พ.ศ.2560 </a:t>
                      </a:r>
                      <a:endParaRPr lang="th-TH" sz="1600" b="1" i="0" u="none" strike="noStrike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600" b="1" u="none" strike="noStrike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ผป สะสมสิ้นปี </a:t>
                      </a:r>
                      <a:endParaRPr lang="th-TH" sz="1600" b="1" i="0" u="none" strike="noStrike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600" b="1" u="none" strike="noStrike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ปชก ไม่ป่วยต้นปี </a:t>
                      </a:r>
                      <a:endParaRPr lang="th-TH" sz="1600" b="1" i="0" u="none" strike="noStrike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incidence </a:t>
                      </a:r>
                      <a:endParaRPr lang="en-US" sz="1600" b="1" i="0" u="none" strike="noStrike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600" b="1" u="none" strike="noStrike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ความชุก </a:t>
                      </a:r>
                      <a:endParaRPr lang="th-TH" sz="1600" b="1" i="0" u="none" strike="noStrike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600" b="1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 </a:t>
                      </a:r>
                      <a:r>
                        <a:rPr lang="th-TH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</a:t>
                      </a:r>
                      <a:r>
                        <a:rPr lang="th-TH" sz="1600" b="1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อัตราตาย </a:t>
                      </a:r>
                      <a:endParaRPr lang="th-TH" sz="1600" b="1" i="0" u="none" strike="noStrike" dirty="0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600" b="1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 </a:t>
                      </a:r>
                      <a:r>
                        <a:rPr lang="th-TH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อัตรา</a:t>
                      </a:r>
                      <a:r>
                        <a:rPr lang="th-TH" sz="1600" b="1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ป่วยตาย </a:t>
                      </a:r>
                      <a:endParaRPr lang="th-TH" sz="1600" b="1" i="0" u="none" strike="noStrike" dirty="0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rgbClr val="00B050"/>
                    </a:solidFill>
                  </a:tcPr>
                </a:tc>
              </a:tr>
              <a:tr h="365414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u="none" strike="noStrike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ผป.ใหม่ </a:t>
                      </a:r>
                      <a:endParaRPr lang="th-TH" sz="1600" b="1" i="0" u="none" strike="noStrike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ตาย </a:t>
                      </a:r>
                      <a:endParaRPr lang="th-TH" sz="1600" b="1" i="0" u="none" strike="noStrike" dirty="0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th-TH" sz="1600" b="0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th-TH" sz="1600" b="0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/>
                </a:tc>
              </a:tr>
              <a:tr h="22838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</a:t>
                      </a:r>
                      <a:endParaRPr lang="th-TH" sz="1800" b="1" i="0" u="none" strike="noStrike" dirty="0">
                        <a:solidFill>
                          <a:srgbClr val="00B0F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ความดันโลหิตสูง</a:t>
                      </a:r>
                      <a:endParaRPr lang="th-TH" sz="1800" b="1" i="0" u="none" strike="noStrike" dirty="0">
                        <a:solidFill>
                          <a:srgbClr val="00B0F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5778</a:t>
                      </a:r>
                      <a:endParaRPr lang="th-TH" sz="1800" b="1" i="0" u="none" strike="noStrike" dirty="0">
                        <a:solidFill>
                          <a:srgbClr val="00B0F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215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29,578 </a:t>
                      </a:r>
                      <a:endParaRPr lang="th-TH" sz="1800" b="1" i="0" u="none" strike="noStrike" dirty="0">
                        <a:solidFill>
                          <a:srgbClr val="00B0F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687,295 </a:t>
                      </a:r>
                      <a:endParaRPr lang="th-TH" sz="1800" b="1" i="0" u="none" strike="noStrike" dirty="0">
                        <a:solidFill>
                          <a:srgbClr val="00B0F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8.41 </a:t>
                      </a:r>
                      <a:endParaRPr lang="th-TH" sz="1800" b="1" i="0" u="none" strike="noStrike">
                        <a:solidFill>
                          <a:srgbClr val="00B0F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44.56 </a:t>
                      </a:r>
                      <a:endParaRPr lang="th-TH" sz="1800" b="1" i="0" u="none" strike="noStrike">
                        <a:solidFill>
                          <a:srgbClr val="00B0F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0.27 </a:t>
                      </a:r>
                      <a:endParaRPr lang="th-TH" sz="1800" b="1" i="0" u="none" strike="noStrike" dirty="0">
                        <a:solidFill>
                          <a:srgbClr val="00B0F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0.61 </a:t>
                      </a:r>
                      <a:endParaRPr lang="th-TH" sz="1800" b="1" i="0" u="none" strike="noStrike" dirty="0">
                        <a:solidFill>
                          <a:srgbClr val="00B0F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838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2</a:t>
                      </a:r>
                      <a:endParaRPr lang="th-TH" sz="1800" b="1" i="0" u="none" strike="noStrike" dirty="0">
                        <a:solidFill>
                          <a:srgbClr val="7030A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เบาหวาน</a:t>
                      </a:r>
                      <a:endParaRPr lang="th-TH" sz="1800" b="1" i="0" u="none" strike="noStrike" dirty="0">
                        <a:solidFill>
                          <a:srgbClr val="7030A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3330</a:t>
                      </a:r>
                      <a:endParaRPr lang="th-TH" sz="1800" b="1" i="0" u="none" strike="noStrike">
                        <a:solidFill>
                          <a:srgbClr val="7030A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158</a:t>
                      </a:r>
                      <a:endParaRPr lang="th-TH" sz="1800" b="1" i="0" u="none" strike="noStrike" dirty="0">
                        <a:solidFill>
                          <a:srgbClr val="7030A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</a:t>
                      </a:r>
                      <a:r>
                        <a:rPr lang="th-TH" sz="1800" b="1" u="none" strike="noStrike" dirty="0" smtClean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3</a:t>
                      </a:r>
                      <a:r>
                        <a:rPr lang="en-US" sz="1800" b="1" u="none" strike="noStrike" dirty="0" smtClean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</a:t>
                      </a:r>
                      <a:r>
                        <a:rPr lang="th-TH" sz="1800" b="1" u="none" strike="noStrike" dirty="0" smtClean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,262 </a:t>
                      </a:r>
                      <a:endParaRPr lang="th-TH" sz="1800" b="1" i="0" u="none" strike="noStrike" dirty="0">
                        <a:solidFill>
                          <a:srgbClr val="7030A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684,611 </a:t>
                      </a:r>
                      <a:endParaRPr lang="th-TH" sz="1800" b="1" i="0" u="none" strike="noStrike">
                        <a:solidFill>
                          <a:srgbClr val="7030A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4.86 </a:t>
                      </a:r>
                      <a:endParaRPr lang="th-TH" sz="1800" b="1" i="0" u="none" strike="noStrike">
                        <a:solidFill>
                          <a:srgbClr val="7030A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44.94 </a:t>
                      </a:r>
                      <a:endParaRPr lang="th-TH" sz="1800" b="1" i="0" u="none" strike="noStrike">
                        <a:solidFill>
                          <a:srgbClr val="7030A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0.20 </a:t>
                      </a:r>
                      <a:endParaRPr lang="th-TH" sz="1800" b="1" i="0" u="none" strike="noStrike" dirty="0">
                        <a:solidFill>
                          <a:srgbClr val="7030A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0.44 </a:t>
                      </a:r>
                      <a:endParaRPr lang="th-TH" sz="1800" b="1" i="0" u="none" strike="noStrike" dirty="0">
                        <a:solidFill>
                          <a:srgbClr val="7030A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838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3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1800" b="1" u="none" strike="noStrike" dirty="0" smtClean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หัวใจและหลอดเลือด</a:t>
                      </a:r>
                      <a:endParaRPr lang="en-US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205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40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885 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715,988 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0.29 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1.33 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0.05 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3.67 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838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4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18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หลอดเลือดสมอง </a:t>
                      </a:r>
                      <a:endParaRPr lang="en-US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78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60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844 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716,029 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0.11 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1.09 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0.08 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6.51 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838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5</a:t>
                      </a:r>
                      <a:endParaRPr lang="th-TH" sz="1800" b="1" i="0" u="none" strike="noStrike" dirty="0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18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ปอดอุดกั้นเรื้อรัง 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288</a:t>
                      </a:r>
                      <a:endParaRPr lang="th-TH" sz="1800" b="1" i="0" u="none" strike="noStrike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134</a:t>
                      </a:r>
                      <a:endParaRPr lang="th-TH" sz="1800" b="1" i="0" u="none" strike="noStrike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2,997 </a:t>
                      </a:r>
                      <a:endParaRPr lang="th-TH" sz="1800" b="1" i="0" u="none" strike="noStrike" dirty="0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713,876 </a:t>
                      </a:r>
                      <a:endParaRPr lang="th-TH" sz="1800" b="1" i="0" u="none" strike="noStrike" dirty="0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0.40 </a:t>
                      </a:r>
                      <a:endParaRPr lang="th-TH" sz="1800" b="1" i="0" u="none" strike="noStrike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4.00 </a:t>
                      </a:r>
                      <a:endParaRPr lang="th-TH" sz="1800" b="1" i="0" u="none" strike="noStrike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0.17 </a:t>
                      </a:r>
                      <a:endParaRPr lang="th-TH" sz="1800" b="1" i="0" u="none" strike="noStrike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4.08 </a:t>
                      </a:r>
                      <a:endParaRPr lang="th-TH" sz="1800" b="1" i="0" u="none" strike="noStrike" dirty="0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838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6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อาหารเป็นพิษ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125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1151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715722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0.17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1.62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0.00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0.00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838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7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อุบัติเหตุ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1875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103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8,929 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707,944 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2.65 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13.57 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0.13 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0.95 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838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8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ไข้หวัดใหญ่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870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5086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711,787 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1.22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7.55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0.00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0.00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838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9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โรคไตเรื้อรัง 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615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18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3568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713,305 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0.86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5.28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0.02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0.43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838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10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ไข้เลือดออก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37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1473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715,400 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0.05</a:t>
                      </a:r>
                      <a:endParaRPr lang="th-TH" sz="18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1.91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0.00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8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0.00</a:t>
                      </a:r>
                      <a:endParaRPr lang="th-TH" sz="18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5710" marR="5710" marT="57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617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73490735"/>
              </p:ext>
            </p:extLst>
          </p:nvPr>
        </p:nvGraphicFramePr>
        <p:xfrm>
          <a:off x="395536" y="836613"/>
          <a:ext cx="8208912" cy="4162613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579453"/>
                <a:gridCol w="1773034"/>
                <a:gridCol w="1222301"/>
                <a:gridCol w="1544708"/>
                <a:gridCol w="1544708"/>
                <a:gridCol w="1544708"/>
              </a:tblGrid>
              <a:tr h="438993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ลำดับ</a:t>
                      </a:r>
                      <a:endParaRPr lang="th-TH" sz="2400" b="1" i="0" u="none" strike="noStrike" dirty="0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โรค</a:t>
                      </a:r>
                      <a:endParaRPr lang="th-TH" sz="2400" b="1" i="0" u="none" strike="noStrike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incidence </a:t>
                      </a:r>
                      <a:endParaRPr lang="en-US" sz="2400" b="1" i="0" u="none" strike="noStrike" dirty="0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ความชุก </a:t>
                      </a:r>
                      <a:endParaRPr lang="th-TH" sz="2400" b="1" i="0" u="none" strike="noStrike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 </a:t>
                      </a:r>
                      <a:r>
                        <a:rPr lang="th-TH" sz="2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</a:t>
                      </a:r>
                      <a:r>
                        <a:rPr lang="th-TH" sz="2400" b="1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อัตราตาย </a:t>
                      </a:r>
                      <a:endParaRPr lang="th-TH" sz="2400" b="1" i="0" u="none" strike="noStrike" dirty="0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 </a:t>
                      </a:r>
                      <a:r>
                        <a:rPr lang="th-TH" sz="2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</a:t>
                      </a:r>
                      <a:r>
                        <a:rPr lang="th-TH" sz="2400" b="1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อัตราป่วยตาย </a:t>
                      </a:r>
                      <a:endParaRPr lang="th-TH" sz="2400" b="1" i="0" u="none" strike="noStrike" dirty="0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>
                    <a:solidFill>
                      <a:srgbClr val="00B050"/>
                    </a:solidFill>
                  </a:tcPr>
                </a:tc>
              </a:tr>
              <a:tr h="29265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</a:t>
                      </a:r>
                      <a:endParaRPr lang="th-TH" sz="2400" b="1" i="0" u="none" strike="noStrike" dirty="0">
                        <a:solidFill>
                          <a:srgbClr val="00B0F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ความดันโลหิตสูง</a:t>
                      </a:r>
                      <a:endParaRPr lang="th-TH" sz="2400" b="1" i="0" u="none" strike="noStrike">
                        <a:solidFill>
                          <a:srgbClr val="00B0F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solidFill>
                            <a:srgbClr val="FF0000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8.41 </a:t>
                      </a:r>
                      <a:endParaRPr lang="th-TH" sz="2400" b="1" i="0" u="none" strike="noStrike" dirty="0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44.56 </a:t>
                      </a:r>
                      <a:endParaRPr lang="th-TH" sz="2400" b="1" i="0" u="none" strike="noStrike" dirty="0">
                        <a:solidFill>
                          <a:srgbClr val="00B0F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solidFill>
                            <a:srgbClr val="FF0000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0.27 </a:t>
                      </a:r>
                      <a:endParaRPr lang="th-TH" sz="2400" b="1" i="0" u="none" strike="noStrike" dirty="0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0.61 </a:t>
                      </a:r>
                      <a:endParaRPr lang="th-TH" sz="2400" b="1" i="0" u="none" strike="noStrike" dirty="0">
                        <a:solidFill>
                          <a:srgbClr val="00B0F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</a:tr>
              <a:tr h="29265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2</a:t>
                      </a:r>
                      <a:endParaRPr lang="th-TH" sz="2400" b="1" i="0" u="none" strike="noStrike" dirty="0">
                        <a:solidFill>
                          <a:srgbClr val="7030A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เบาหวาน</a:t>
                      </a:r>
                      <a:endParaRPr lang="th-TH" sz="2400" b="1" i="0" u="none" strike="noStrike">
                        <a:solidFill>
                          <a:srgbClr val="7030A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4.86 </a:t>
                      </a:r>
                      <a:endParaRPr lang="th-TH" sz="2400" b="1" i="0" u="none" strike="noStrike" dirty="0">
                        <a:solidFill>
                          <a:srgbClr val="7030A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solidFill>
                            <a:srgbClr val="FF0000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44.94 </a:t>
                      </a:r>
                      <a:endParaRPr lang="th-TH" sz="2400" b="1" i="0" u="none" strike="noStrike" dirty="0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0.20 </a:t>
                      </a:r>
                      <a:endParaRPr lang="th-TH" sz="2400" b="1" i="0" u="none" strike="noStrike" dirty="0">
                        <a:solidFill>
                          <a:srgbClr val="7030A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0.44 </a:t>
                      </a:r>
                      <a:endParaRPr lang="th-TH" sz="2400" b="1" i="0" u="none" strike="noStrike" dirty="0">
                        <a:solidFill>
                          <a:srgbClr val="7030A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</a:tr>
              <a:tr h="29265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3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หัวใจและหลอดเลือด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0.29 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1.33 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0.05 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3.67 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</a:tr>
              <a:tr h="29265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4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หลอดเลือดสมอง </a:t>
                      </a:r>
                      <a:endParaRPr lang="en-US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0.11 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1.09 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0.08 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</a:t>
                      </a:r>
                      <a:r>
                        <a:rPr lang="th-TH" sz="2400" b="1" u="none" strike="noStrike" dirty="0">
                          <a:solidFill>
                            <a:srgbClr val="FF0000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6.51 </a:t>
                      </a:r>
                      <a:endParaRPr lang="th-TH" sz="2400" b="1" i="0" u="none" strike="noStrike" dirty="0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</a:tr>
              <a:tr h="29265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5</a:t>
                      </a:r>
                      <a:endParaRPr lang="th-TH" sz="2400" b="1" i="0" u="none" strike="noStrike" dirty="0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ปอดอุดกั้นเรื้อรัง 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0.40 </a:t>
                      </a:r>
                      <a:endParaRPr lang="th-TH" sz="2400" b="1" i="0" u="none" strike="noStrike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4.00 </a:t>
                      </a:r>
                      <a:endParaRPr lang="th-TH" sz="2400" b="1" i="0" u="none" strike="noStrike" dirty="0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0.17 </a:t>
                      </a:r>
                      <a:endParaRPr lang="th-TH" sz="2400" b="1" i="0" u="none" strike="noStrike" dirty="0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4.08 </a:t>
                      </a:r>
                      <a:endParaRPr lang="th-TH" sz="2400" b="1" i="0" u="none" strike="noStrike" dirty="0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</a:tr>
              <a:tr h="29265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6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อาหารเป็นพิษ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0.17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1.62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0.00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0.00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</a:tr>
              <a:tr h="29265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7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อุบัติเหตุ</a:t>
                      </a:r>
                      <a:endParaRPr lang="th-TH" sz="24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2.65 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13.57 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0.13 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              0.95 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</a:tr>
              <a:tr h="29265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8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ไข้หวัดใหญ่</a:t>
                      </a:r>
                      <a:endParaRPr lang="th-TH" sz="24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1.22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7.55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0.00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0.00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</a:tr>
              <a:tr h="29265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9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โรคไตเรื้อรัง </a:t>
                      </a:r>
                      <a:endParaRPr lang="th-TH" sz="24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0.86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5.28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0.02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0.43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</a:tr>
              <a:tr h="29265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10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ไข้เลือดออก</a:t>
                      </a:r>
                      <a:endParaRPr lang="th-TH" sz="2400" b="1" i="0" u="none" strike="noStrike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0.05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1.91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0.00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0.00</a:t>
                      </a:r>
                      <a:endParaRPr lang="th-TH" sz="2400" b="1" i="0" u="none" strike="noStrike" dirty="0"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6602" marR="6602" marT="6602" marB="0" anchor="ctr"/>
                </a:tc>
              </a:tr>
            </a:tbl>
          </a:graphicData>
        </a:graphic>
      </p:graphicFrame>
      <p:sp>
        <p:nvSpPr>
          <p:cNvPr id="3" name="ชื่อเรื่อง 1"/>
          <p:cNvSpPr txBox="1">
            <a:spLocks/>
          </p:cNvSpPr>
          <p:nvPr/>
        </p:nvSpPr>
        <p:spPr>
          <a:xfrm>
            <a:off x="0" y="152400"/>
            <a:ext cx="6804025" cy="684213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th-TH" altLang="th-TH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วิเคราะห์สถานการณ์แยกรายโรค ปี 2560</a:t>
            </a:r>
          </a:p>
        </p:txBody>
      </p:sp>
    </p:spTree>
    <p:extLst>
      <p:ext uri="{BB962C8B-B14F-4D97-AF65-F5344CB8AC3E}">
        <p14:creationId xmlns:p14="http://schemas.microsoft.com/office/powerpoint/2010/main" xmlns="" val="211456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0" y="195486"/>
            <a:ext cx="6876256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>
            <a:spAutoFit/>
          </a:bodyPr>
          <a:lstStyle/>
          <a:p>
            <a:pPr lvl="1"/>
            <a:r>
              <a:rPr lang="th-TH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anose="02020603050405020304" pitchFamily="18" charset="-34"/>
                <a:ea typeface="Tahoma" pitchFamily="34" charset="0"/>
                <a:cs typeface="Angsana New" panose="02020603050405020304" pitchFamily="18" charset="-34"/>
              </a:rPr>
              <a:t>วิธีการกำหนดปัญหาสุขภาพ</a:t>
            </a:r>
            <a:endParaRPr lang="en-US" sz="32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ตัวแทนเนื้อหา 2"/>
          <p:cNvSpPr txBox="1">
            <a:spLocks/>
          </p:cNvSpPr>
          <p:nvPr/>
        </p:nvSpPr>
        <p:spPr>
          <a:xfrm>
            <a:off x="1475656" y="1059582"/>
            <a:ext cx="6172200" cy="5405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th-TH" altLang="th-TH" sz="24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ประเมินโดยใช้ตารางตัดสินใจ(</a:t>
            </a:r>
            <a:r>
              <a:rPr lang="en-US" altLang="th-TH" sz="24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Multi-variable decision)</a:t>
            </a:r>
            <a:endParaRPr lang="th-TH" altLang="th-TH" sz="24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44442206"/>
              </p:ext>
            </p:extLst>
          </p:nvPr>
        </p:nvGraphicFramePr>
        <p:xfrm>
          <a:off x="611561" y="1635646"/>
          <a:ext cx="8064894" cy="322808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49099"/>
                <a:gridCol w="820138"/>
                <a:gridCol w="1913655"/>
                <a:gridCol w="1982002"/>
              </a:tblGrid>
              <a:tr h="319326"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ตัวแปร</a:t>
                      </a:r>
                      <a:endParaRPr lang="th-TH" sz="2400" b="1" dirty="0"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น้ำหนัก</a:t>
                      </a:r>
                      <a:endParaRPr lang="th-TH" sz="2400" b="1" dirty="0"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kern="1200" dirty="0" smtClean="0">
                          <a:effectLst/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พิจารณาจาก</a:t>
                      </a:r>
                      <a:endParaRPr lang="en-US" sz="2400" b="1" kern="1200" dirty="0" smtClean="0">
                        <a:solidFill>
                          <a:schemeClr val="dk1"/>
                        </a:solidFill>
                        <a:effectLst/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kern="1200" dirty="0" smtClean="0">
                          <a:effectLst/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เกณฑ์</a:t>
                      </a:r>
                      <a:endParaRPr lang="en-US" sz="2400" b="1" kern="1200" dirty="0" smtClean="0">
                        <a:solidFill>
                          <a:schemeClr val="dk1"/>
                        </a:solidFill>
                        <a:effectLst/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rgbClr val="00B050"/>
                    </a:solidFill>
                  </a:tcPr>
                </a:tc>
              </a:tr>
              <a:tr h="457231">
                <a:tc rowSpan="2"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ขนาดของปัญหา</a:t>
                      </a:r>
                      <a:endParaRPr lang="th-TH" sz="2400" b="1" dirty="0"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0.</a:t>
                      </a:r>
                      <a:r>
                        <a:rPr lang="en-US" sz="24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25</a:t>
                      </a:r>
                      <a:endParaRPr lang="th-TH" sz="2400" b="1" dirty="0"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kern="1200" dirty="0" smtClean="0">
                          <a:effectLst/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อุบัติการณ์ (</a:t>
                      </a:r>
                      <a:r>
                        <a:rPr lang="en-US" sz="2400" b="1" kern="1200" dirty="0" smtClean="0">
                          <a:effectLst/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Incidence)</a:t>
                      </a:r>
                      <a:endParaRPr lang="en-US" sz="2400" b="1" kern="1200" dirty="0" smtClean="0">
                        <a:solidFill>
                          <a:schemeClr val="dk1"/>
                        </a:solidFill>
                        <a:effectLst/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แบ่งระดับคะแนนเป็น 5 ระดับ</a:t>
                      </a: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57231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effectLst/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ความชุก </a:t>
                      </a:r>
                      <a:r>
                        <a:rPr lang="en-US" sz="2400" b="1" kern="1200" dirty="0" smtClean="0">
                          <a:effectLst/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(Prevalence)</a:t>
                      </a:r>
                      <a:endParaRPr lang="th-TH" sz="2400" b="1" dirty="0"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th-TH" sz="18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405448">
                <a:tc rowSpan="2"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effectLst/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ความรุนแรงหรือความเร่งด่วนของปัญหา </a:t>
                      </a:r>
                      <a:endParaRPr lang="th-TH" sz="2400" b="1" dirty="0"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0.3</a:t>
                      </a:r>
                      <a:r>
                        <a:rPr lang="en-US" sz="24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5</a:t>
                      </a:r>
                      <a:endParaRPr lang="th-TH" sz="2400" b="1" dirty="0"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effectLst/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อัตราตาย</a:t>
                      </a:r>
                      <a:endParaRPr lang="th-TH" sz="2400" b="1" dirty="0"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th-TH" sz="18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405448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effectLst/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อัตราป่วยตาย</a:t>
                      </a:r>
                      <a:endParaRPr lang="th-TH" sz="2400" b="1" dirty="0"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th-TH" sz="18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405448"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effectLst/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ความยากง่ายในการแก้ปัญหา </a:t>
                      </a:r>
                      <a:endParaRPr lang="th-TH" sz="2400" b="1" dirty="0"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0.</a:t>
                      </a:r>
                      <a:r>
                        <a:rPr lang="en-US" sz="24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20</a:t>
                      </a:r>
                      <a:endParaRPr lang="th-TH" sz="2400" b="1" dirty="0"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แบ่งระดับคะแนนเป็น 5 ระดับ</a:t>
                      </a:r>
                      <a:endParaRPr lang="th-TH" sz="2400" b="1" dirty="0"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h-TH" sz="18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699866"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effectLst/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ความตระหนัก การยอมรับหรือร่วมมือในการแก้ปัญหาชุมชน</a:t>
                      </a:r>
                      <a:endParaRPr lang="th-TH" sz="2400" b="1" dirty="0"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0.2</a:t>
                      </a:r>
                      <a:r>
                        <a:rPr lang="en-US" sz="24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0</a:t>
                      </a:r>
                      <a:endParaRPr lang="th-TH" sz="2400" b="1" dirty="0">
                        <a:latin typeface="Angsana New" panose="02020603050405020304" pitchFamily="18" charset="-34"/>
                        <a:ea typeface="Tahoma" pitchFamily="34" charset="0"/>
                        <a:cs typeface="Angsana New" panose="02020603050405020304" pitchFamily="18" charset="-34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dirty="0" smtClean="0">
                          <a:latin typeface="Angsana New" panose="02020603050405020304" pitchFamily="18" charset="-34"/>
                          <a:ea typeface="Tahoma" pitchFamily="34" charset="0"/>
                          <a:cs typeface="Angsana New" panose="02020603050405020304" pitchFamily="18" charset="-34"/>
                        </a:rPr>
                        <a:t>แบ่งระดับคะแนนเป็น 5 ระดับ</a:t>
                      </a: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800" b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4227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77643279"/>
              </p:ext>
            </p:extLst>
          </p:nvPr>
        </p:nvGraphicFramePr>
        <p:xfrm>
          <a:off x="107503" y="1393456"/>
          <a:ext cx="8712968" cy="3306530"/>
        </p:xfrm>
        <a:graphic>
          <a:graphicData uri="http://schemas.openxmlformats.org/drawingml/2006/table">
            <a:tbl>
              <a:tblPr>
                <a:tableStyleId>{0379D5DF-0BA5-442A-808B-347B9FD8FCCD}</a:tableStyleId>
              </a:tblPr>
              <a:tblGrid>
                <a:gridCol w="1033736"/>
                <a:gridCol w="1033743"/>
                <a:gridCol w="664549"/>
                <a:gridCol w="590710"/>
                <a:gridCol w="738388"/>
                <a:gridCol w="590710"/>
                <a:gridCol w="572068"/>
                <a:gridCol w="830869"/>
                <a:gridCol w="664549"/>
                <a:gridCol w="738388"/>
                <a:gridCol w="557445"/>
                <a:gridCol w="697813"/>
              </a:tblGrid>
              <a:tr h="68881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 </a:t>
                      </a:r>
                      <a:r>
                        <a:rPr lang="th-TH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ตัวแปร</a:t>
                      </a:r>
                      <a:endParaRPr lang="th-TH" sz="1600" b="1" i="0" u="none" strike="noStrike" dirty="0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 </a:t>
                      </a:r>
                      <a:r>
                        <a:rPr lang="th-TH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พิจารณา</a:t>
                      </a:r>
                      <a:endParaRPr lang="th-TH" sz="1600" b="1" i="0" u="none" strike="noStrike" dirty="0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ความ</a:t>
                      </a:r>
                      <a:r>
                        <a:rPr lang="th-TH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ดันโลหิตสูง</a:t>
                      </a:r>
                      <a:endParaRPr lang="th-TH" sz="1600" b="1" i="0" u="none" strike="noStrike" dirty="0">
                        <a:solidFill>
                          <a:schemeClr val="bg1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เบาหวาน</a:t>
                      </a: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หัวใจและหลอดเลือด</a:t>
                      </a: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Stroke</a:t>
                      </a: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COPD</a:t>
                      </a: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อาหารเป็นพิษ</a:t>
                      </a: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อุบัติเหตุ</a:t>
                      </a: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ไข้หวัดใหญ่</a:t>
                      </a: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ไตเรื้อรัง</a:t>
                      </a: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ไข้เลือดออก</a:t>
                      </a: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</a:tr>
              <a:tr h="155802">
                <a:tc rowSpan="2"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 dirty="0" smtClean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ขนาด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อุบัติการณ์</a:t>
                      </a:r>
                      <a:endParaRPr lang="th-TH" sz="20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0.625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0.375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0.125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55802">
                <a:tc vMerge="1">
                  <a:txBody>
                    <a:bodyPr/>
                    <a:lstStyle/>
                    <a:p>
                      <a:pPr algn="l" fontAlgn="b"/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ความชุก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0.625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0.625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0.125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0.125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55802">
                <a:tc rowSpan="2"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ความ</a:t>
                      </a:r>
                      <a:r>
                        <a:rPr lang="th-TH" sz="2000" b="1" u="none" strike="noStrike" dirty="0" smtClean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รุนแรง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อัตราตาย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0.875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0.7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0.175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0.35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0.7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0.175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0.525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0.175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0.175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0.175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802">
                <a:tc vMerge="1">
                  <a:txBody>
                    <a:bodyPr/>
                    <a:lstStyle/>
                    <a:p>
                      <a:pPr algn="l" fontAlgn="b"/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อัตราป่วยตาย</a:t>
                      </a:r>
                      <a:endParaRPr lang="th-TH" sz="20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0.175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0.175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0.175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0.875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0.7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0.175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0.175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0.175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0.175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0.175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802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ความยากง่าย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 </a:t>
                      </a:r>
                      <a:endParaRPr lang="th-TH" sz="20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0.8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0.8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0.6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0.8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0.8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55802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ความร่วมมือ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 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0.4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0.4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0.4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0.4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0.4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0.8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0.6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0.6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0.4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6094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 </a:t>
                      </a:r>
                      <a:r>
                        <a:rPr lang="th-TH" sz="2000" b="1" u="none" strike="noStrike" dirty="0" smtClean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รวม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 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rgbClr val="FF66CC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3.5</a:t>
                      </a:r>
                      <a:endParaRPr lang="th-TH" sz="2400" b="1" i="0" u="none" strike="noStrike" dirty="0">
                        <a:solidFill>
                          <a:srgbClr val="FF66CC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3.075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1.6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2.875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rgbClr val="FF0000"/>
                          </a:solidFill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3.65</a:t>
                      </a:r>
                      <a:endParaRPr lang="th-TH" sz="2400" b="1" i="0" u="none" strike="noStrike" dirty="0">
                        <a:solidFill>
                          <a:srgbClr val="FF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1.6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3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2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2.2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effectLst/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1.8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marL="8200" marR="8200" marT="820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ชื่อเรื่อง 1"/>
          <p:cNvSpPr txBox="1">
            <a:spLocks/>
          </p:cNvSpPr>
          <p:nvPr/>
        </p:nvSpPr>
        <p:spPr>
          <a:xfrm>
            <a:off x="1" y="115888"/>
            <a:ext cx="6732588" cy="635000"/>
          </a:xfrm>
          <a:prstGeom prst="rect">
            <a:avLst/>
          </a:prstGeom>
          <a:solidFill>
            <a:schemeClr val="bg1">
              <a:alpha val="88000"/>
            </a:schemeClr>
          </a:soli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th-TH" altLang="th-TH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ตารางตัดสินใจ (</a:t>
            </a:r>
            <a:r>
              <a:rPr lang="en-US" altLang="th-TH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Multi-variable decision)</a:t>
            </a:r>
            <a:endParaRPr lang="th-TH" altLang="th-TH" sz="3200" b="1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ชื่อเรื่อง 1"/>
          <p:cNvSpPr txBox="1">
            <a:spLocks/>
          </p:cNvSpPr>
          <p:nvPr/>
        </p:nvSpPr>
        <p:spPr bwMode="auto">
          <a:xfrm>
            <a:off x="251520" y="728802"/>
            <a:ext cx="8820472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th-TH" altLang="th-TH" sz="2400" b="1" dirty="0">
                <a:latin typeface="Angsana New" panose="02020603050405020304" pitchFamily="18" charset="-34"/>
              </a:rPr>
              <a:t>คะแนนและน้ำหนักในการวิเคราะห์เพื่อจัดลำดับความสำคัญของปัญหา (รายโรค)</a:t>
            </a:r>
            <a:endParaRPr lang="th-TH" altLang="th-TH" sz="2400" dirty="0">
              <a:latin typeface="Angsana New" panose="02020603050405020304" pitchFamily="18" charset="-34"/>
            </a:endParaRPr>
          </a:p>
        </p:txBody>
      </p:sp>
      <p:sp>
        <p:nvSpPr>
          <p:cNvPr id="5" name="กล่องข้อความ 4"/>
          <p:cNvSpPr txBox="1"/>
          <p:nvPr/>
        </p:nvSpPr>
        <p:spPr>
          <a:xfrm>
            <a:off x="2195736" y="4876006"/>
            <a:ext cx="59766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xmlns="" val="6148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1549</TotalTime>
  <Words>2351</Words>
  <Application>Microsoft Office PowerPoint</Application>
  <PresentationFormat>นำเสนอทางหน้าจอ (16:9)</PresentationFormat>
  <Paragraphs>517</Paragraphs>
  <Slides>28</Slides>
  <Notes>14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28</vt:i4>
      </vt:variant>
    </vt:vector>
  </HeadingPairs>
  <TitlesOfParts>
    <vt:vector size="29" baseType="lpstr">
      <vt:lpstr>Escalus template</vt:lpstr>
      <vt:lpstr>รายงานการประเมินความจำเป็นด้านสุขภาพ   (Health Need Assessment)จังหวัดนครพนม </vt:lpstr>
      <vt:lpstr>ภาพนิ่ง 2</vt:lpstr>
      <vt:lpstr>ภาพนิ่ง 3</vt:lpstr>
      <vt:lpstr>ภาพนิ่ง 4</vt:lpstr>
      <vt:lpstr>ภาพนิ่ง 5</vt:lpstr>
      <vt:lpstr>ภาพนิ่ง 6</vt:lpstr>
      <vt:lpstr>ภาพนิ่ง 7</vt:lpstr>
      <vt:lpstr>ภาพนิ่ง 8</vt:lpstr>
      <vt:lpstr>ภาพนิ่ง 9</vt:lpstr>
      <vt:lpstr>ภาพนิ่ง 10</vt:lpstr>
      <vt:lpstr>ภาพนิ่ง 11</vt:lpstr>
      <vt:lpstr>ภาพนิ่ง 12</vt:lpstr>
      <vt:lpstr>ภาพนิ่ง 13</vt:lpstr>
      <vt:lpstr>ภาพนิ่ง 14</vt:lpstr>
      <vt:lpstr>ภาพนิ่ง 15</vt:lpstr>
      <vt:lpstr>ภาพนิ่ง 16</vt:lpstr>
      <vt:lpstr>ภาพนิ่ง 17</vt:lpstr>
      <vt:lpstr>รพช.ทั้ง 11 แห่ง ในจังหวัดนครพนม </vt:lpstr>
      <vt:lpstr>ภาพนิ่ง 19</vt:lpstr>
      <vt:lpstr>ภาพนิ่ง 20</vt:lpstr>
      <vt:lpstr>ภาพนิ่ง 21</vt:lpstr>
      <vt:lpstr>ภาพนิ่ง 22</vt:lpstr>
      <vt:lpstr>ภาพนิ่ง 23</vt:lpstr>
      <vt:lpstr>งบประมาณ</vt:lpstr>
      <vt:lpstr>ผู้รับผิดชอบโครงการ</vt:lpstr>
      <vt:lpstr>ประโยชน์ที่คาดว่าจะได้รับ</vt:lpstr>
      <vt:lpstr>การประเมินผล</vt:lpstr>
      <vt:lpstr>ภาพนิ่ง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ชื่อ</dc:title>
  <dc:creator>NKPH</dc:creator>
  <cp:lastModifiedBy>Windows User</cp:lastModifiedBy>
  <cp:revision>100</cp:revision>
  <dcterms:modified xsi:type="dcterms:W3CDTF">2018-03-28T03:33:07Z</dcterms:modified>
</cp:coreProperties>
</file>